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4" r:id="rId2"/>
    <p:sldId id="256" r:id="rId3"/>
    <p:sldId id="257" r:id="rId4"/>
    <p:sldId id="278" r:id="rId5"/>
    <p:sldId id="272" r:id="rId6"/>
    <p:sldId id="265" r:id="rId7"/>
    <p:sldId id="285" r:id="rId8"/>
    <p:sldId id="281" r:id="rId9"/>
    <p:sldId id="264" r:id="rId10"/>
    <p:sldId id="279" r:id="rId11"/>
    <p:sldId id="287" r:id="rId12"/>
    <p:sldId id="288" r:id="rId13"/>
    <p:sldId id="289" r:id="rId14"/>
    <p:sldId id="260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/>
    <p:restoredTop sz="94703"/>
  </p:normalViewPr>
  <p:slideViewPr>
    <p:cSldViewPr snapToGrid="0">
      <p:cViewPr varScale="1">
        <p:scale>
          <a:sx n="101" d="100"/>
          <a:sy n="101" d="100"/>
        </p:scale>
        <p:origin x="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78DDD-FBCD-4366-9AC9-830E98BFB7E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A94279-8F8A-488A-A955-0A603F9634DC}">
      <dgm:prSet custT="1"/>
      <dgm:spPr/>
      <dgm:t>
        <a:bodyPr/>
        <a:lstStyle/>
        <a:p>
          <a:r>
            <a:rPr lang="en-US" sz="3200" dirty="0"/>
            <a:t>Extensive in-depth qualitative research by academics at the Universities of Lancaster and Oxford found -</a:t>
          </a:r>
        </a:p>
      </dgm:t>
    </dgm:pt>
    <dgm:pt modelId="{D9BDC1FF-61E2-4586-A751-86A5927732B7}" type="parTrans" cxnId="{6E82BC15-C4FF-4621-8371-48B09D13B930}">
      <dgm:prSet/>
      <dgm:spPr/>
      <dgm:t>
        <a:bodyPr/>
        <a:lstStyle/>
        <a:p>
          <a:endParaRPr lang="en-US"/>
        </a:p>
      </dgm:t>
    </dgm:pt>
    <dgm:pt modelId="{62EC954D-B8F0-4084-8373-59B7C2361DB7}" type="sibTrans" cxnId="{6E82BC15-C4FF-4621-8371-48B09D13B930}">
      <dgm:prSet/>
      <dgm:spPr/>
      <dgm:t>
        <a:bodyPr/>
        <a:lstStyle/>
        <a:p>
          <a:endParaRPr lang="en-US"/>
        </a:p>
      </dgm:t>
    </dgm:pt>
    <dgm:pt modelId="{476A4EAA-7F91-46BE-9E6E-D7C96312B4D4}">
      <dgm:prSet custT="1"/>
      <dgm:spPr/>
      <dgm:t>
        <a:bodyPr/>
        <a:lstStyle/>
        <a:p>
          <a:endParaRPr lang="en-US" sz="2800" dirty="0"/>
        </a:p>
      </dgm:t>
    </dgm:pt>
    <dgm:pt modelId="{14639D8D-8BDD-42AD-9C3E-F95087580995}" type="parTrans" cxnId="{FCF35A8E-6468-4E1F-883D-20FE4A9EFB08}">
      <dgm:prSet/>
      <dgm:spPr/>
      <dgm:t>
        <a:bodyPr/>
        <a:lstStyle/>
        <a:p>
          <a:endParaRPr lang="en-US"/>
        </a:p>
      </dgm:t>
    </dgm:pt>
    <dgm:pt modelId="{B1228D95-8332-47DF-975D-52BC55919CE0}" type="sibTrans" cxnId="{FCF35A8E-6468-4E1F-883D-20FE4A9EFB08}">
      <dgm:prSet/>
      <dgm:spPr/>
      <dgm:t>
        <a:bodyPr/>
        <a:lstStyle/>
        <a:p>
          <a:endParaRPr lang="en-US"/>
        </a:p>
      </dgm:t>
    </dgm:pt>
    <dgm:pt modelId="{2E9B2B14-752E-40B4-8BDD-4530EF949A78}">
      <dgm:prSet custT="1"/>
      <dgm:spPr/>
      <dgm:t>
        <a:bodyPr/>
        <a:lstStyle/>
        <a:p>
          <a:r>
            <a:rPr lang="en-US" sz="2800" dirty="0">
              <a:solidFill>
                <a:srgbClr val="FF0000"/>
              </a:solidFill>
            </a:rPr>
            <a:t>Consistent professional concern that </a:t>
          </a:r>
          <a:r>
            <a:rPr lang="en-US" sz="2800" b="1" dirty="0">
              <a:solidFill>
                <a:srgbClr val="FF0000"/>
              </a:solidFill>
            </a:rPr>
            <a:t>essential checks and balances are compromised </a:t>
          </a:r>
          <a:r>
            <a:rPr lang="en-US" sz="2800" dirty="0">
              <a:solidFill>
                <a:srgbClr val="FF0000"/>
              </a:solidFill>
            </a:rPr>
            <a:t>– in particular, independent scrutiny by Cafcass - meaning poor decision-making or incomplete pre-birth assessment can go unchallenged</a:t>
          </a:r>
        </a:p>
      </dgm:t>
    </dgm:pt>
    <dgm:pt modelId="{8E500A66-BB5A-4756-AFE9-380AB7CC99DB}" type="parTrans" cxnId="{DD4E284D-15AB-4AE8-9437-F54B1A0D9E83}">
      <dgm:prSet/>
      <dgm:spPr/>
      <dgm:t>
        <a:bodyPr/>
        <a:lstStyle/>
        <a:p>
          <a:endParaRPr lang="en-US"/>
        </a:p>
      </dgm:t>
    </dgm:pt>
    <dgm:pt modelId="{52E12B4C-013D-4C97-824F-6F7DDB407752}" type="sibTrans" cxnId="{DD4E284D-15AB-4AE8-9437-F54B1A0D9E83}">
      <dgm:prSet/>
      <dgm:spPr/>
      <dgm:t>
        <a:bodyPr/>
        <a:lstStyle/>
        <a:p>
          <a:endParaRPr lang="en-US"/>
        </a:p>
      </dgm:t>
    </dgm:pt>
    <dgm:pt modelId="{DF099A8A-7DC1-194C-AFC1-1D159454D8A4}">
      <dgm:prSet custT="1"/>
      <dgm:spPr/>
      <dgm:t>
        <a:bodyPr/>
        <a:lstStyle/>
        <a:p>
          <a:r>
            <a:rPr lang="en-US" sz="2800" dirty="0">
              <a:solidFill>
                <a:srgbClr val="FF0000"/>
              </a:solidFill>
            </a:rPr>
            <a:t>Consistent professional concern </a:t>
          </a:r>
          <a:r>
            <a:rPr lang="en-US" sz="2800" b="1" dirty="0">
              <a:solidFill>
                <a:srgbClr val="FF0000"/>
              </a:solidFill>
            </a:rPr>
            <a:t>across regions of England and Wales,</a:t>
          </a:r>
          <a:r>
            <a:rPr lang="en-US" sz="2800" dirty="0">
              <a:solidFill>
                <a:srgbClr val="FF0000"/>
              </a:solidFill>
            </a:rPr>
            <a:t> about the </a:t>
          </a:r>
          <a:r>
            <a:rPr lang="en-US" sz="2800" b="1" dirty="0">
              <a:solidFill>
                <a:srgbClr val="FF0000"/>
              </a:solidFill>
            </a:rPr>
            <a:t>reliability </a:t>
          </a:r>
          <a:r>
            <a:rPr lang="en-US" sz="2800" dirty="0">
              <a:solidFill>
                <a:srgbClr val="FF0000"/>
              </a:solidFill>
            </a:rPr>
            <a:t>of hasty decision-making for infants</a:t>
          </a:r>
        </a:p>
      </dgm:t>
    </dgm:pt>
    <dgm:pt modelId="{83C3E638-D825-E94C-B7D9-DB665FB19B9F}" type="parTrans" cxnId="{A0BBF116-EA4C-BF48-9F70-28EF30F32DD0}">
      <dgm:prSet/>
      <dgm:spPr/>
      <dgm:t>
        <a:bodyPr/>
        <a:lstStyle/>
        <a:p>
          <a:endParaRPr lang="en-GB"/>
        </a:p>
      </dgm:t>
    </dgm:pt>
    <dgm:pt modelId="{41F7D37C-6452-B542-AF0C-5C74418EC5E0}" type="sibTrans" cxnId="{A0BBF116-EA4C-BF48-9F70-28EF30F32DD0}">
      <dgm:prSet/>
      <dgm:spPr/>
      <dgm:t>
        <a:bodyPr/>
        <a:lstStyle/>
        <a:p>
          <a:endParaRPr lang="en-GB"/>
        </a:p>
      </dgm:t>
    </dgm:pt>
    <dgm:pt modelId="{82657924-DD48-CA46-AC24-F4C6E3A83B88}" type="pres">
      <dgm:prSet presAssocID="{AD278DDD-FBCD-4366-9AC9-830E98BFB7E3}" presName="linear" presStyleCnt="0">
        <dgm:presLayoutVars>
          <dgm:animLvl val="lvl"/>
          <dgm:resizeHandles val="exact"/>
        </dgm:presLayoutVars>
      </dgm:prSet>
      <dgm:spPr/>
    </dgm:pt>
    <dgm:pt modelId="{D3730A28-5C7A-604C-AA50-1435C699B02C}" type="pres">
      <dgm:prSet presAssocID="{ABA94279-8F8A-488A-A955-0A603F9634D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6876D5B-BBF1-614A-9C3D-6CDE29183FA1}" type="pres">
      <dgm:prSet presAssocID="{ABA94279-8F8A-488A-A955-0A603F9634D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E82BC15-C4FF-4621-8371-48B09D13B930}" srcId="{AD278DDD-FBCD-4366-9AC9-830E98BFB7E3}" destId="{ABA94279-8F8A-488A-A955-0A603F9634DC}" srcOrd="0" destOrd="0" parTransId="{D9BDC1FF-61E2-4586-A751-86A5927732B7}" sibTransId="{62EC954D-B8F0-4084-8373-59B7C2361DB7}"/>
    <dgm:cxn modelId="{A0BBF116-EA4C-BF48-9F70-28EF30F32DD0}" srcId="{ABA94279-8F8A-488A-A955-0A603F9634DC}" destId="{DF099A8A-7DC1-194C-AFC1-1D159454D8A4}" srcOrd="1" destOrd="0" parTransId="{83C3E638-D825-E94C-B7D9-DB665FB19B9F}" sibTransId="{41F7D37C-6452-B542-AF0C-5C74418EC5E0}"/>
    <dgm:cxn modelId="{C6F22A20-65CB-2941-B5D6-AAAE2E01210F}" type="presOf" srcId="{476A4EAA-7F91-46BE-9E6E-D7C96312B4D4}" destId="{16876D5B-BBF1-614A-9C3D-6CDE29183FA1}" srcOrd="0" destOrd="0" presId="urn:microsoft.com/office/officeart/2005/8/layout/vList2"/>
    <dgm:cxn modelId="{C715BA28-2D45-C04F-B7C2-7DBB08C79931}" type="presOf" srcId="{2E9B2B14-752E-40B4-8BDD-4530EF949A78}" destId="{16876D5B-BBF1-614A-9C3D-6CDE29183FA1}" srcOrd="0" destOrd="2" presId="urn:microsoft.com/office/officeart/2005/8/layout/vList2"/>
    <dgm:cxn modelId="{D457DF42-1B14-0B40-8F25-4E9903651A67}" type="presOf" srcId="{ABA94279-8F8A-488A-A955-0A603F9634DC}" destId="{D3730A28-5C7A-604C-AA50-1435C699B02C}" srcOrd="0" destOrd="0" presId="urn:microsoft.com/office/officeart/2005/8/layout/vList2"/>
    <dgm:cxn modelId="{DD4E284D-15AB-4AE8-9437-F54B1A0D9E83}" srcId="{ABA94279-8F8A-488A-A955-0A603F9634DC}" destId="{2E9B2B14-752E-40B4-8BDD-4530EF949A78}" srcOrd="2" destOrd="0" parTransId="{8E500A66-BB5A-4756-AFE9-380AB7CC99DB}" sibTransId="{52E12B4C-013D-4C97-824F-6F7DDB407752}"/>
    <dgm:cxn modelId="{C82F5556-CD2B-0843-89BD-F50A5E0B5DB1}" type="presOf" srcId="{AD278DDD-FBCD-4366-9AC9-830E98BFB7E3}" destId="{82657924-DD48-CA46-AC24-F4C6E3A83B88}" srcOrd="0" destOrd="0" presId="urn:microsoft.com/office/officeart/2005/8/layout/vList2"/>
    <dgm:cxn modelId="{FCF35A8E-6468-4E1F-883D-20FE4A9EFB08}" srcId="{ABA94279-8F8A-488A-A955-0A603F9634DC}" destId="{476A4EAA-7F91-46BE-9E6E-D7C96312B4D4}" srcOrd="0" destOrd="0" parTransId="{14639D8D-8BDD-42AD-9C3E-F95087580995}" sibTransId="{B1228D95-8332-47DF-975D-52BC55919CE0}"/>
    <dgm:cxn modelId="{A18607E3-9360-3D44-83F4-F67C1F656914}" type="presOf" srcId="{DF099A8A-7DC1-194C-AFC1-1D159454D8A4}" destId="{16876D5B-BBF1-614A-9C3D-6CDE29183FA1}" srcOrd="0" destOrd="1" presId="urn:microsoft.com/office/officeart/2005/8/layout/vList2"/>
    <dgm:cxn modelId="{72761B24-43BD-8A45-A11E-81BAD18786C2}" type="presParOf" srcId="{82657924-DD48-CA46-AC24-F4C6E3A83B88}" destId="{D3730A28-5C7A-604C-AA50-1435C699B02C}" srcOrd="0" destOrd="0" presId="urn:microsoft.com/office/officeart/2005/8/layout/vList2"/>
    <dgm:cxn modelId="{263CC090-FB3B-0544-B025-6FD71759DCF1}" type="presParOf" srcId="{82657924-DD48-CA46-AC24-F4C6E3A83B88}" destId="{16876D5B-BBF1-614A-9C3D-6CDE29183FA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9A3AD-073D-40C2-BEB3-471008DBFFC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926373-3F3E-40C1-BFAB-0A68D39591AC}">
      <dgm:prSet/>
      <dgm:spPr/>
      <dgm:t>
        <a:bodyPr/>
        <a:lstStyle/>
        <a:p>
          <a:r>
            <a:rPr lang="en-US" dirty="0"/>
            <a:t>Assessment is </a:t>
          </a:r>
          <a:r>
            <a:rPr lang="en-US" b="1" dirty="0"/>
            <a:t>artificially constrained </a:t>
          </a:r>
          <a:r>
            <a:rPr lang="en-US" dirty="0"/>
            <a:t>by the timeline of pregnancy</a:t>
          </a:r>
        </a:p>
      </dgm:t>
    </dgm:pt>
    <dgm:pt modelId="{6AC426F4-8434-40B9-B021-C2697FC87F07}" type="parTrans" cxnId="{6D96B871-FF6A-43B0-B1F0-26F7717BE856}">
      <dgm:prSet/>
      <dgm:spPr/>
      <dgm:t>
        <a:bodyPr/>
        <a:lstStyle/>
        <a:p>
          <a:endParaRPr lang="en-US"/>
        </a:p>
      </dgm:t>
    </dgm:pt>
    <dgm:pt modelId="{AE1E0411-359B-47B2-9BB7-55580FFB1E58}" type="sibTrans" cxnId="{6D96B871-FF6A-43B0-B1F0-26F7717BE856}">
      <dgm:prSet/>
      <dgm:spPr/>
      <dgm:t>
        <a:bodyPr/>
        <a:lstStyle/>
        <a:p>
          <a:endParaRPr lang="en-US"/>
        </a:p>
      </dgm:t>
    </dgm:pt>
    <dgm:pt modelId="{3123B928-2F14-4F2B-8A8D-33C03F41AC56}">
      <dgm:prSet/>
      <dgm:spPr/>
      <dgm:t>
        <a:bodyPr/>
        <a:lstStyle/>
        <a:p>
          <a:r>
            <a:rPr lang="en-US" dirty="0"/>
            <a:t>The unborn child is often </a:t>
          </a:r>
          <a:r>
            <a:rPr lang="en-US" b="1" dirty="0"/>
            <a:t>less of a priority </a:t>
          </a:r>
          <a:r>
            <a:rPr lang="en-US" dirty="0"/>
            <a:t>in very busy social work teams </a:t>
          </a:r>
        </a:p>
      </dgm:t>
    </dgm:pt>
    <dgm:pt modelId="{A6003123-D311-49B7-B404-324DBE09ACFF}" type="parTrans" cxnId="{A70F01F8-DC0C-4724-AF18-D51B61D4FB47}">
      <dgm:prSet/>
      <dgm:spPr/>
      <dgm:t>
        <a:bodyPr/>
        <a:lstStyle/>
        <a:p>
          <a:endParaRPr lang="en-US"/>
        </a:p>
      </dgm:t>
    </dgm:pt>
    <dgm:pt modelId="{3DC0597F-7E0D-4441-A093-AFF087D54CE2}" type="sibTrans" cxnId="{A70F01F8-DC0C-4724-AF18-D51B61D4FB47}">
      <dgm:prSet/>
      <dgm:spPr/>
      <dgm:t>
        <a:bodyPr/>
        <a:lstStyle/>
        <a:p>
          <a:endParaRPr lang="en-US"/>
        </a:p>
      </dgm:t>
    </dgm:pt>
    <dgm:pt modelId="{CE7D4AB5-8BF1-4A61-BD52-13D5B8931F5F}">
      <dgm:prSet/>
      <dgm:spPr/>
      <dgm:t>
        <a:bodyPr/>
        <a:lstStyle/>
        <a:p>
          <a:r>
            <a:rPr lang="en-US" dirty="0"/>
            <a:t>It is not possible to know definitively when the baby will  be born</a:t>
          </a:r>
        </a:p>
      </dgm:t>
    </dgm:pt>
    <dgm:pt modelId="{74209186-74DB-4E68-88F5-A6C717CC2D5B}" type="parTrans" cxnId="{D3B4A1F3-D3AF-4B50-915F-CB8C94053FD5}">
      <dgm:prSet/>
      <dgm:spPr/>
      <dgm:t>
        <a:bodyPr/>
        <a:lstStyle/>
        <a:p>
          <a:endParaRPr lang="en-US"/>
        </a:p>
      </dgm:t>
    </dgm:pt>
    <dgm:pt modelId="{DFBE35EE-26D6-4D0B-903E-FBB25D5C9D93}" type="sibTrans" cxnId="{D3B4A1F3-D3AF-4B50-915F-CB8C94053FD5}">
      <dgm:prSet/>
      <dgm:spPr/>
      <dgm:t>
        <a:bodyPr/>
        <a:lstStyle/>
        <a:p>
          <a:endParaRPr lang="en-US"/>
        </a:p>
      </dgm:t>
    </dgm:pt>
    <dgm:pt modelId="{45565DB2-5D9D-4077-B277-BCBC681795CC}">
      <dgm:prSet/>
      <dgm:spPr/>
      <dgm:t>
        <a:bodyPr/>
        <a:lstStyle/>
        <a:p>
          <a:r>
            <a:rPr lang="en-US" dirty="0"/>
            <a:t>It is not possible to know definitely – how the parents will respond to the birth of the new baby</a:t>
          </a:r>
        </a:p>
      </dgm:t>
    </dgm:pt>
    <dgm:pt modelId="{B0CFA00A-91A3-4E4A-B42D-FDA222F8630F}" type="parTrans" cxnId="{E97ACE75-89F3-4761-9F6A-CAF371144621}">
      <dgm:prSet/>
      <dgm:spPr/>
      <dgm:t>
        <a:bodyPr/>
        <a:lstStyle/>
        <a:p>
          <a:endParaRPr lang="en-US"/>
        </a:p>
      </dgm:t>
    </dgm:pt>
    <dgm:pt modelId="{15A0F241-A6E7-4E02-B2E4-8BD217606DC8}" type="sibTrans" cxnId="{E97ACE75-89F3-4761-9F6A-CAF371144621}">
      <dgm:prSet/>
      <dgm:spPr/>
      <dgm:t>
        <a:bodyPr/>
        <a:lstStyle/>
        <a:p>
          <a:endParaRPr lang="en-US"/>
        </a:p>
      </dgm:t>
    </dgm:pt>
    <dgm:pt modelId="{E10BABAD-F749-734E-878E-0C305508DCA1}">
      <dgm:prSet/>
      <dgm:spPr/>
      <dgm:t>
        <a:bodyPr/>
        <a:lstStyle/>
        <a:p>
          <a:r>
            <a:rPr lang="en-GB" dirty="0"/>
            <a:t>Assessment is  typically based on </a:t>
          </a:r>
          <a:r>
            <a:rPr lang="en-GB" b="1" dirty="0"/>
            <a:t>‘anticipating</a:t>
          </a:r>
          <a:r>
            <a:rPr lang="en-GB" dirty="0"/>
            <a:t>’ harm</a:t>
          </a:r>
        </a:p>
      </dgm:t>
    </dgm:pt>
    <dgm:pt modelId="{B34F2B7C-C1E2-714E-8BCA-BFBEB51F3A51}" type="parTrans" cxnId="{5DADFE1F-70B3-B04F-AE81-5F1B762E3487}">
      <dgm:prSet/>
      <dgm:spPr/>
      <dgm:t>
        <a:bodyPr/>
        <a:lstStyle/>
        <a:p>
          <a:endParaRPr lang="en-GB"/>
        </a:p>
      </dgm:t>
    </dgm:pt>
    <dgm:pt modelId="{6FEF0DC5-768F-F341-9934-7052449D9311}" type="sibTrans" cxnId="{5DADFE1F-70B3-B04F-AE81-5F1B762E3487}">
      <dgm:prSet/>
      <dgm:spPr/>
      <dgm:t>
        <a:bodyPr/>
        <a:lstStyle/>
        <a:p>
          <a:endParaRPr lang="en-GB"/>
        </a:p>
      </dgm:t>
    </dgm:pt>
    <dgm:pt modelId="{B8ABC5EF-D6F5-884E-8771-A855B997D522}" type="pres">
      <dgm:prSet presAssocID="{EC09A3AD-073D-40C2-BEB3-471008DBFFC9}" presName="outerComposite" presStyleCnt="0">
        <dgm:presLayoutVars>
          <dgm:chMax val="5"/>
          <dgm:dir/>
          <dgm:resizeHandles val="exact"/>
        </dgm:presLayoutVars>
      </dgm:prSet>
      <dgm:spPr/>
    </dgm:pt>
    <dgm:pt modelId="{72D54CA0-BD84-0042-A229-9EAC3746D931}" type="pres">
      <dgm:prSet presAssocID="{EC09A3AD-073D-40C2-BEB3-471008DBFFC9}" presName="dummyMaxCanvas" presStyleCnt="0">
        <dgm:presLayoutVars/>
      </dgm:prSet>
      <dgm:spPr/>
    </dgm:pt>
    <dgm:pt modelId="{5BD9A93C-8FFA-1F40-9B4E-0507711CB208}" type="pres">
      <dgm:prSet presAssocID="{EC09A3AD-073D-40C2-BEB3-471008DBFFC9}" presName="FiveNodes_1" presStyleLbl="node1" presStyleIdx="0" presStyleCnt="5">
        <dgm:presLayoutVars>
          <dgm:bulletEnabled val="1"/>
        </dgm:presLayoutVars>
      </dgm:prSet>
      <dgm:spPr/>
    </dgm:pt>
    <dgm:pt modelId="{EB1814E4-55CE-5742-BCEE-D3E9EE565451}" type="pres">
      <dgm:prSet presAssocID="{EC09A3AD-073D-40C2-BEB3-471008DBFFC9}" presName="FiveNodes_2" presStyleLbl="node1" presStyleIdx="1" presStyleCnt="5">
        <dgm:presLayoutVars>
          <dgm:bulletEnabled val="1"/>
        </dgm:presLayoutVars>
      </dgm:prSet>
      <dgm:spPr/>
    </dgm:pt>
    <dgm:pt modelId="{380E394B-7271-CD4E-ACE6-4F8856792672}" type="pres">
      <dgm:prSet presAssocID="{EC09A3AD-073D-40C2-BEB3-471008DBFFC9}" presName="FiveNodes_3" presStyleLbl="node1" presStyleIdx="2" presStyleCnt="5">
        <dgm:presLayoutVars>
          <dgm:bulletEnabled val="1"/>
        </dgm:presLayoutVars>
      </dgm:prSet>
      <dgm:spPr/>
    </dgm:pt>
    <dgm:pt modelId="{F6239885-AA5E-D246-9EDE-2B5D8293B1B1}" type="pres">
      <dgm:prSet presAssocID="{EC09A3AD-073D-40C2-BEB3-471008DBFFC9}" presName="FiveNodes_4" presStyleLbl="node1" presStyleIdx="3" presStyleCnt="5">
        <dgm:presLayoutVars>
          <dgm:bulletEnabled val="1"/>
        </dgm:presLayoutVars>
      </dgm:prSet>
      <dgm:spPr/>
    </dgm:pt>
    <dgm:pt modelId="{5CE2AD15-CD7E-6B4A-BA32-315FBC3BDC5B}" type="pres">
      <dgm:prSet presAssocID="{EC09A3AD-073D-40C2-BEB3-471008DBFFC9}" presName="FiveNodes_5" presStyleLbl="node1" presStyleIdx="4" presStyleCnt="5">
        <dgm:presLayoutVars>
          <dgm:bulletEnabled val="1"/>
        </dgm:presLayoutVars>
      </dgm:prSet>
      <dgm:spPr/>
    </dgm:pt>
    <dgm:pt modelId="{251A5A70-A758-0542-8A30-61B4C066907B}" type="pres">
      <dgm:prSet presAssocID="{EC09A3AD-073D-40C2-BEB3-471008DBFFC9}" presName="FiveConn_1-2" presStyleLbl="fgAccFollowNode1" presStyleIdx="0" presStyleCnt="4">
        <dgm:presLayoutVars>
          <dgm:bulletEnabled val="1"/>
        </dgm:presLayoutVars>
      </dgm:prSet>
      <dgm:spPr/>
    </dgm:pt>
    <dgm:pt modelId="{856D36BD-EF52-584F-B357-D59A815DED7A}" type="pres">
      <dgm:prSet presAssocID="{EC09A3AD-073D-40C2-BEB3-471008DBFFC9}" presName="FiveConn_2-3" presStyleLbl="fgAccFollowNode1" presStyleIdx="1" presStyleCnt="4">
        <dgm:presLayoutVars>
          <dgm:bulletEnabled val="1"/>
        </dgm:presLayoutVars>
      </dgm:prSet>
      <dgm:spPr/>
    </dgm:pt>
    <dgm:pt modelId="{B70E6C1C-0F5A-9643-AE15-9E55B707AEDB}" type="pres">
      <dgm:prSet presAssocID="{EC09A3AD-073D-40C2-BEB3-471008DBFFC9}" presName="FiveConn_3-4" presStyleLbl="fgAccFollowNode1" presStyleIdx="2" presStyleCnt="4">
        <dgm:presLayoutVars>
          <dgm:bulletEnabled val="1"/>
        </dgm:presLayoutVars>
      </dgm:prSet>
      <dgm:spPr/>
    </dgm:pt>
    <dgm:pt modelId="{661F3A1C-4538-3B4F-B411-AFBD4482D997}" type="pres">
      <dgm:prSet presAssocID="{EC09A3AD-073D-40C2-BEB3-471008DBFFC9}" presName="FiveConn_4-5" presStyleLbl="fgAccFollowNode1" presStyleIdx="3" presStyleCnt="4">
        <dgm:presLayoutVars>
          <dgm:bulletEnabled val="1"/>
        </dgm:presLayoutVars>
      </dgm:prSet>
      <dgm:spPr/>
    </dgm:pt>
    <dgm:pt modelId="{D910804A-6A93-8647-92ED-EFD88D07163D}" type="pres">
      <dgm:prSet presAssocID="{EC09A3AD-073D-40C2-BEB3-471008DBFFC9}" presName="FiveNodes_1_text" presStyleLbl="node1" presStyleIdx="4" presStyleCnt="5">
        <dgm:presLayoutVars>
          <dgm:bulletEnabled val="1"/>
        </dgm:presLayoutVars>
      </dgm:prSet>
      <dgm:spPr/>
    </dgm:pt>
    <dgm:pt modelId="{7B504DD6-EF99-CC47-BF85-AE8EE24669EA}" type="pres">
      <dgm:prSet presAssocID="{EC09A3AD-073D-40C2-BEB3-471008DBFFC9}" presName="FiveNodes_2_text" presStyleLbl="node1" presStyleIdx="4" presStyleCnt="5">
        <dgm:presLayoutVars>
          <dgm:bulletEnabled val="1"/>
        </dgm:presLayoutVars>
      </dgm:prSet>
      <dgm:spPr/>
    </dgm:pt>
    <dgm:pt modelId="{6815EDDE-8E12-9B4F-8E07-5726C12939D6}" type="pres">
      <dgm:prSet presAssocID="{EC09A3AD-073D-40C2-BEB3-471008DBFFC9}" presName="FiveNodes_3_text" presStyleLbl="node1" presStyleIdx="4" presStyleCnt="5">
        <dgm:presLayoutVars>
          <dgm:bulletEnabled val="1"/>
        </dgm:presLayoutVars>
      </dgm:prSet>
      <dgm:spPr/>
    </dgm:pt>
    <dgm:pt modelId="{00F3E5C5-1AD7-874C-B730-B26E190EA255}" type="pres">
      <dgm:prSet presAssocID="{EC09A3AD-073D-40C2-BEB3-471008DBFFC9}" presName="FiveNodes_4_text" presStyleLbl="node1" presStyleIdx="4" presStyleCnt="5">
        <dgm:presLayoutVars>
          <dgm:bulletEnabled val="1"/>
        </dgm:presLayoutVars>
      </dgm:prSet>
      <dgm:spPr/>
    </dgm:pt>
    <dgm:pt modelId="{AC827694-8EB0-F248-9CA8-01E759FBCE19}" type="pres">
      <dgm:prSet presAssocID="{EC09A3AD-073D-40C2-BEB3-471008DBFFC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F43A105-4C50-ED4F-BC67-D2AD7FA5BD94}" type="presOf" srcId="{CE7D4AB5-8BF1-4A61-BD52-13D5B8931F5F}" destId="{F6239885-AA5E-D246-9EDE-2B5D8293B1B1}" srcOrd="0" destOrd="0" presId="urn:microsoft.com/office/officeart/2005/8/layout/vProcess5"/>
    <dgm:cxn modelId="{D29CF110-E33A-5E43-BA0F-D8543718D576}" type="presOf" srcId="{EC09A3AD-073D-40C2-BEB3-471008DBFFC9}" destId="{B8ABC5EF-D6F5-884E-8771-A855B997D522}" srcOrd="0" destOrd="0" presId="urn:microsoft.com/office/officeart/2005/8/layout/vProcess5"/>
    <dgm:cxn modelId="{5DADFE1F-70B3-B04F-AE81-5F1B762E3487}" srcId="{EC09A3AD-073D-40C2-BEB3-471008DBFFC9}" destId="{E10BABAD-F749-734E-878E-0C305508DCA1}" srcOrd="2" destOrd="0" parTransId="{B34F2B7C-C1E2-714E-8BCA-BFBEB51F3A51}" sibTransId="{6FEF0DC5-768F-F341-9934-7052449D9311}"/>
    <dgm:cxn modelId="{4EC4DE24-F566-CD48-BEB0-454C0E98DF87}" type="presOf" srcId="{6FEF0DC5-768F-F341-9934-7052449D9311}" destId="{B70E6C1C-0F5A-9643-AE15-9E55B707AEDB}" srcOrd="0" destOrd="0" presId="urn:microsoft.com/office/officeart/2005/8/layout/vProcess5"/>
    <dgm:cxn modelId="{94549629-4AFD-B744-85B1-664537B36D67}" type="presOf" srcId="{54926373-3F3E-40C1-BFAB-0A68D39591AC}" destId="{EB1814E4-55CE-5742-BCEE-D3E9EE565451}" srcOrd="0" destOrd="0" presId="urn:microsoft.com/office/officeart/2005/8/layout/vProcess5"/>
    <dgm:cxn modelId="{4BCDDB42-0348-0D44-8D1E-BC29ED85096A}" type="presOf" srcId="{45565DB2-5D9D-4077-B277-BCBC681795CC}" destId="{AC827694-8EB0-F248-9CA8-01E759FBCE19}" srcOrd="1" destOrd="0" presId="urn:microsoft.com/office/officeart/2005/8/layout/vProcess5"/>
    <dgm:cxn modelId="{A8517A50-2FE8-224E-8D6A-2819A76A6658}" type="presOf" srcId="{E10BABAD-F749-734E-878E-0C305508DCA1}" destId="{6815EDDE-8E12-9B4F-8E07-5726C12939D6}" srcOrd="1" destOrd="0" presId="urn:microsoft.com/office/officeart/2005/8/layout/vProcess5"/>
    <dgm:cxn modelId="{6C50EF5B-C368-1944-8A13-87DCD1DE5BC2}" type="presOf" srcId="{3DC0597F-7E0D-4441-A093-AFF087D54CE2}" destId="{251A5A70-A758-0542-8A30-61B4C066907B}" srcOrd="0" destOrd="0" presId="urn:microsoft.com/office/officeart/2005/8/layout/vProcess5"/>
    <dgm:cxn modelId="{42F09862-9915-9D48-86A8-313F99542FFC}" type="presOf" srcId="{CE7D4AB5-8BF1-4A61-BD52-13D5B8931F5F}" destId="{00F3E5C5-1AD7-874C-B730-B26E190EA255}" srcOrd="1" destOrd="0" presId="urn:microsoft.com/office/officeart/2005/8/layout/vProcess5"/>
    <dgm:cxn modelId="{0213876F-DA0D-1B46-87E6-0A088818918C}" type="presOf" srcId="{54926373-3F3E-40C1-BFAB-0A68D39591AC}" destId="{7B504DD6-EF99-CC47-BF85-AE8EE24669EA}" srcOrd="1" destOrd="0" presId="urn:microsoft.com/office/officeart/2005/8/layout/vProcess5"/>
    <dgm:cxn modelId="{6D96B871-FF6A-43B0-B1F0-26F7717BE856}" srcId="{EC09A3AD-073D-40C2-BEB3-471008DBFFC9}" destId="{54926373-3F3E-40C1-BFAB-0A68D39591AC}" srcOrd="1" destOrd="0" parTransId="{6AC426F4-8434-40B9-B021-C2697FC87F07}" sibTransId="{AE1E0411-359B-47B2-9BB7-55580FFB1E58}"/>
    <dgm:cxn modelId="{E97ACE75-89F3-4761-9F6A-CAF371144621}" srcId="{EC09A3AD-073D-40C2-BEB3-471008DBFFC9}" destId="{45565DB2-5D9D-4077-B277-BCBC681795CC}" srcOrd="4" destOrd="0" parTransId="{B0CFA00A-91A3-4E4A-B42D-FDA222F8630F}" sibTransId="{15A0F241-A6E7-4E02-B2E4-8BD217606DC8}"/>
    <dgm:cxn modelId="{074A547D-EDBC-B541-9F46-F8BF1A5A114A}" type="presOf" srcId="{DFBE35EE-26D6-4D0B-903E-FBB25D5C9D93}" destId="{661F3A1C-4538-3B4F-B411-AFBD4482D997}" srcOrd="0" destOrd="0" presId="urn:microsoft.com/office/officeart/2005/8/layout/vProcess5"/>
    <dgm:cxn modelId="{39E52989-BAC7-2244-B74C-6BF9E8B584D5}" type="presOf" srcId="{45565DB2-5D9D-4077-B277-BCBC681795CC}" destId="{5CE2AD15-CD7E-6B4A-BA32-315FBC3BDC5B}" srcOrd="0" destOrd="0" presId="urn:microsoft.com/office/officeart/2005/8/layout/vProcess5"/>
    <dgm:cxn modelId="{EE17C7BC-4BAA-BA4B-B2C9-ED4CC8964482}" type="presOf" srcId="{3123B928-2F14-4F2B-8A8D-33C03F41AC56}" destId="{D910804A-6A93-8647-92ED-EFD88D07163D}" srcOrd="1" destOrd="0" presId="urn:microsoft.com/office/officeart/2005/8/layout/vProcess5"/>
    <dgm:cxn modelId="{538693D3-B7A0-3C43-AE8F-673159A77CFF}" type="presOf" srcId="{AE1E0411-359B-47B2-9BB7-55580FFB1E58}" destId="{856D36BD-EF52-584F-B357-D59A815DED7A}" srcOrd="0" destOrd="0" presId="urn:microsoft.com/office/officeart/2005/8/layout/vProcess5"/>
    <dgm:cxn modelId="{2A5FA4DC-F41F-7741-8CA4-1F4C96A58B3A}" type="presOf" srcId="{E10BABAD-F749-734E-878E-0C305508DCA1}" destId="{380E394B-7271-CD4E-ACE6-4F8856792672}" srcOrd="0" destOrd="0" presId="urn:microsoft.com/office/officeart/2005/8/layout/vProcess5"/>
    <dgm:cxn modelId="{DB11E0EF-2AA9-514D-90FB-4E0F1FFB6B4E}" type="presOf" srcId="{3123B928-2F14-4F2B-8A8D-33C03F41AC56}" destId="{5BD9A93C-8FFA-1F40-9B4E-0507711CB208}" srcOrd="0" destOrd="0" presId="urn:microsoft.com/office/officeart/2005/8/layout/vProcess5"/>
    <dgm:cxn modelId="{D3B4A1F3-D3AF-4B50-915F-CB8C94053FD5}" srcId="{EC09A3AD-073D-40C2-BEB3-471008DBFFC9}" destId="{CE7D4AB5-8BF1-4A61-BD52-13D5B8931F5F}" srcOrd="3" destOrd="0" parTransId="{74209186-74DB-4E68-88F5-A6C717CC2D5B}" sibTransId="{DFBE35EE-26D6-4D0B-903E-FBB25D5C9D93}"/>
    <dgm:cxn modelId="{A70F01F8-DC0C-4724-AF18-D51B61D4FB47}" srcId="{EC09A3AD-073D-40C2-BEB3-471008DBFFC9}" destId="{3123B928-2F14-4F2B-8A8D-33C03F41AC56}" srcOrd="0" destOrd="0" parTransId="{A6003123-D311-49B7-B404-324DBE09ACFF}" sibTransId="{3DC0597F-7E0D-4441-A093-AFF087D54CE2}"/>
    <dgm:cxn modelId="{5C25361E-8FAA-334C-A999-3BD412AF1C7E}" type="presParOf" srcId="{B8ABC5EF-D6F5-884E-8771-A855B997D522}" destId="{72D54CA0-BD84-0042-A229-9EAC3746D931}" srcOrd="0" destOrd="0" presId="urn:microsoft.com/office/officeart/2005/8/layout/vProcess5"/>
    <dgm:cxn modelId="{0AFCAD86-AE72-964D-8F2E-AD013A8ED3B4}" type="presParOf" srcId="{B8ABC5EF-D6F5-884E-8771-A855B997D522}" destId="{5BD9A93C-8FFA-1F40-9B4E-0507711CB208}" srcOrd="1" destOrd="0" presId="urn:microsoft.com/office/officeart/2005/8/layout/vProcess5"/>
    <dgm:cxn modelId="{70523512-800F-F84F-B22C-27FDC6C64145}" type="presParOf" srcId="{B8ABC5EF-D6F5-884E-8771-A855B997D522}" destId="{EB1814E4-55CE-5742-BCEE-D3E9EE565451}" srcOrd="2" destOrd="0" presId="urn:microsoft.com/office/officeart/2005/8/layout/vProcess5"/>
    <dgm:cxn modelId="{3CC1D09C-6624-754E-9BF8-C65DBBC1FD24}" type="presParOf" srcId="{B8ABC5EF-D6F5-884E-8771-A855B997D522}" destId="{380E394B-7271-CD4E-ACE6-4F8856792672}" srcOrd="3" destOrd="0" presId="urn:microsoft.com/office/officeart/2005/8/layout/vProcess5"/>
    <dgm:cxn modelId="{8D2266AA-3380-D743-AB73-E01278D58462}" type="presParOf" srcId="{B8ABC5EF-D6F5-884E-8771-A855B997D522}" destId="{F6239885-AA5E-D246-9EDE-2B5D8293B1B1}" srcOrd="4" destOrd="0" presId="urn:microsoft.com/office/officeart/2005/8/layout/vProcess5"/>
    <dgm:cxn modelId="{D5838C3B-0CBA-AE44-B012-3D0682A6B456}" type="presParOf" srcId="{B8ABC5EF-D6F5-884E-8771-A855B997D522}" destId="{5CE2AD15-CD7E-6B4A-BA32-315FBC3BDC5B}" srcOrd="5" destOrd="0" presId="urn:microsoft.com/office/officeart/2005/8/layout/vProcess5"/>
    <dgm:cxn modelId="{E3A80D74-64DA-6F40-AD0D-BF533E6C2C33}" type="presParOf" srcId="{B8ABC5EF-D6F5-884E-8771-A855B997D522}" destId="{251A5A70-A758-0542-8A30-61B4C066907B}" srcOrd="6" destOrd="0" presId="urn:microsoft.com/office/officeart/2005/8/layout/vProcess5"/>
    <dgm:cxn modelId="{4E3D2838-EE83-0847-B4C1-AEF5781A2E2A}" type="presParOf" srcId="{B8ABC5EF-D6F5-884E-8771-A855B997D522}" destId="{856D36BD-EF52-584F-B357-D59A815DED7A}" srcOrd="7" destOrd="0" presId="urn:microsoft.com/office/officeart/2005/8/layout/vProcess5"/>
    <dgm:cxn modelId="{56752DFA-F733-2546-AB16-0B975A29506F}" type="presParOf" srcId="{B8ABC5EF-D6F5-884E-8771-A855B997D522}" destId="{B70E6C1C-0F5A-9643-AE15-9E55B707AEDB}" srcOrd="8" destOrd="0" presId="urn:microsoft.com/office/officeart/2005/8/layout/vProcess5"/>
    <dgm:cxn modelId="{CBFE4BAD-E58E-FF49-8A26-32B6801F039E}" type="presParOf" srcId="{B8ABC5EF-D6F5-884E-8771-A855B997D522}" destId="{661F3A1C-4538-3B4F-B411-AFBD4482D997}" srcOrd="9" destOrd="0" presId="urn:microsoft.com/office/officeart/2005/8/layout/vProcess5"/>
    <dgm:cxn modelId="{C30E419B-E456-AB4B-AABE-5CA23CA5F841}" type="presParOf" srcId="{B8ABC5EF-D6F5-884E-8771-A855B997D522}" destId="{D910804A-6A93-8647-92ED-EFD88D07163D}" srcOrd="10" destOrd="0" presId="urn:microsoft.com/office/officeart/2005/8/layout/vProcess5"/>
    <dgm:cxn modelId="{F9ADA453-A78B-444B-BCF7-6CC00E4AA49E}" type="presParOf" srcId="{B8ABC5EF-D6F5-884E-8771-A855B997D522}" destId="{7B504DD6-EF99-CC47-BF85-AE8EE24669EA}" srcOrd="11" destOrd="0" presId="urn:microsoft.com/office/officeart/2005/8/layout/vProcess5"/>
    <dgm:cxn modelId="{CE6F5F3D-18EE-2E4F-ABD4-A5497F917FE1}" type="presParOf" srcId="{B8ABC5EF-D6F5-884E-8771-A855B997D522}" destId="{6815EDDE-8E12-9B4F-8E07-5726C12939D6}" srcOrd="12" destOrd="0" presId="urn:microsoft.com/office/officeart/2005/8/layout/vProcess5"/>
    <dgm:cxn modelId="{7E47B4BE-4325-CE49-8D2B-AD120128A835}" type="presParOf" srcId="{B8ABC5EF-D6F5-884E-8771-A855B997D522}" destId="{00F3E5C5-1AD7-874C-B730-B26E190EA255}" srcOrd="13" destOrd="0" presId="urn:microsoft.com/office/officeart/2005/8/layout/vProcess5"/>
    <dgm:cxn modelId="{91525CEE-2951-9D45-9C6D-DD0EEF44FC45}" type="presParOf" srcId="{B8ABC5EF-D6F5-884E-8771-A855B997D522}" destId="{AC827694-8EB0-F248-9CA8-01E759FBCE1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BD695-3959-4F52-A040-F6923BB3F6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FA9E515-AFF5-40AF-846C-37E046FF3714}">
      <dgm:prSet/>
      <dgm:spPr/>
      <dgm:t>
        <a:bodyPr/>
        <a:lstStyle/>
        <a:p>
          <a:r>
            <a:rPr lang="en-US"/>
            <a:t>“Reasonable Efforts”</a:t>
          </a:r>
        </a:p>
      </dgm:t>
    </dgm:pt>
    <dgm:pt modelId="{90891902-9AB6-418D-A02C-22D952B20140}" type="parTrans" cxnId="{55C2A8B3-EA60-4844-A6FE-412C693B9CCC}">
      <dgm:prSet/>
      <dgm:spPr/>
      <dgm:t>
        <a:bodyPr/>
        <a:lstStyle/>
        <a:p>
          <a:endParaRPr lang="en-US"/>
        </a:p>
      </dgm:t>
    </dgm:pt>
    <dgm:pt modelId="{842F3CB6-E16D-43AE-A9CE-BFF260854338}" type="sibTrans" cxnId="{55C2A8B3-EA60-4844-A6FE-412C693B9CCC}">
      <dgm:prSet/>
      <dgm:spPr/>
      <dgm:t>
        <a:bodyPr/>
        <a:lstStyle/>
        <a:p>
          <a:endParaRPr lang="en-US"/>
        </a:p>
      </dgm:t>
    </dgm:pt>
    <dgm:pt modelId="{9605554E-2A92-4B05-B827-3CAB5AA0F9CD}">
      <dgm:prSet/>
      <dgm:spPr/>
      <dgm:t>
        <a:bodyPr/>
        <a:lstStyle/>
        <a:p>
          <a:r>
            <a:rPr lang="en-US"/>
            <a:t>Have reasonable efforts been made to prevent the need for separation at birth?</a:t>
          </a:r>
        </a:p>
      </dgm:t>
    </dgm:pt>
    <dgm:pt modelId="{31DC75C6-9306-4B18-B961-53EC58D8E31B}" type="parTrans" cxnId="{D588372A-BBC3-4164-8D88-63B5819C7C17}">
      <dgm:prSet/>
      <dgm:spPr/>
      <dgm:t>
        <a:bodyPr/>
        <a:lstStyle/>
        <a:p>
          <a:endParaRPr lang="en-US"/>
        </a:p>
      </dgm:t>
    </dgm:pt>
    <dgm:pt modelId="{439F5180-B2BE-4444-A030-A4B63EDBD1D8}" type="sibTrans" cxnId="{D588372A-BBC3-4164-8D88-63B5819C7C17}">
      <dgm:prSet/>
      <dgm:spPr/>
      <dgm:t>
        <a:bodyPr/>
        <a:lstStyle/>
        <a:p>
          <a:endParaRPr lang="en-US"/>
        </a:p>
      </dgm:t>
    </dgm:pt>
    <dgm:pt modelId="{58AEB561-38F0-364C-AD61-6B6035642834}" type="pres">
      <dgm:prSet presAssocID="{240BD695-3959-4F52-A040-F6923BB3F6EB}" presName="diagram" presStyleCnt="0">
        <dgm:presLayoutVars>
          <dgm:dir/>
          <dgm:resizeHandles val="exact"/>
        </dgm:presLayoutVars>
      </dgm:prSet>
      <dgm:spPr/>
    </dgm:pt>
    <dgm:pt modelId="{854DA29A-FAD4-C641-B8BF-0338AFC76EE7}" type="pres">
      <dgm:prSet presAssocID="{6FA9E515-AFF5-40AF-846C-37E046FF3714}" presName="node" presStyleLbl="node1" presStyleIdx="0" presStyleCnt="2">
        <dgm:presLayoutVars>
          <dgm:bulletEnabled val="1"/>
        </dgm:presLayoutVars>
      </dgm:prSet>
      <dgm:spPr/>
    </dgm:pt>
    <dgm:pt modelId="{C36D5B20-AF4D-724E-8C66-FB5BEF14D9D9}" type="pres">
      <dgm:prSet presAssocID="{842F3CB6-E16D-43AE-A9CE-BFF260854338}" presName="sibTrans" presStyleCnt="0"/>
      <dgm:spPr/>
    </dgm:pt>
    <dgm:pt modelId="{D2904F8A-8DD9-E44E-AF08-244697857B5E}" type="pres">
      <dgm:prSet presAssocID="{9605554E-2A92-4B05-B827-3CAB5AA0F9CD}" presName="node" presStyleLbl="node1" presStyleIdx="1" presStyleCnt="2">
        <dgm:presLayoutVars>
          <dgm:bulletEnabled val="1"/>
        </dgm:presLayoutVars>
      </dgm:prSet>
      <dgm:spPr/>
    </dgm:pt>
  </dgm:ptLst>
  <dgm:cxnLst>
    <dgm:cxn modelId="{D588372A-BBC3-4164-8D88-63B5819C7C17}" srcId="{240BD695-3959-4F52-A040-F6923BB3F6EB}" destId="{9605554E-2A92-4B05-B827-3CAB5AA0F9CD}" srcOrd="1" destOrd="0" parTransId="{31DC75C6-9306-4B18-B961-53EC58D8E31B}" sibTransId="{439F5180-B2BE-4444-A030-A4B63EDBD1D8}"/>
    <dgm:cxn modelId="{55C2A8B3-EA60-4844-A6FE-412C693B9CCC}" srcId="{240BD695-3959-4F52-A040-F6923BB3F6EB}" destId="{6FA9E515-AFF5-40AF-846C-37E046FF3714}" srcOrd="0" destOrd="0" parTransId="{90891902-9AB6-418D-A02C-22D952B20140}" sibTransId="{842F3CB6-E16D-43AE-A9CE-BFF260854338}"/>
    <dgm:cxn modelId="{868020B9-3B1D-4647-AF70-1556A402ED9F}" type="presOf" srcId="{6FA9E515-AFF5-40AF-846C-37E046FF3714}" destId="{854DA29A-FAD4-C641-B8BF-0338AFC76EE7}" srcOrd="0" destOrd="0" presId="urn:microsoft.com/office/officeart/2005/8/layout/default"/>
    <dgm:cxn modelId="{7D1E52CD-6747-544F-97FA-E0395EAD4E3E}" type="presOf" srcId="{9605554E-2A92-4B05-B827-3CAB5AA0F9CD}" destId="{D2904F8A-8DD9-E44E-AF08-244697857B5E}" srcOrd="0" destOrd="0" presId="urn:microsoft.com/office/officeart/2005/8/layout/default"/>
    <dgm:cxn modelId="{B6A73CEC-B320-1A4E-970F-55E2611BCF18}" type="presOf" srcId="{240BD695-3959-4F52-A040-F6923BB3F6EB}" destId="{58AEB561-38F0-364C-AD61-6B6035642834}" srcOrd="0" destOrd="0" presId="urn:microsoft.com/office/officeart/2005/8/layout/default"/>
    <dgm:cxn modelId="{733742F9-7431-3642-802A-5F4DEFA82FE4}" type="presParOf" srcId="{58AEB561-38F0-364C-AD61-6B6035642834}" destId="{854DA29A-FAD4-C641-B8BF-0338AFC76EE7}" srcOrd="0" destOrd="0" presId="urn:microsoft.com/office/officeart/2005/8/layout/default"/>
    <dgm:cxn modelId="{A06103B5-6ACA-D34C-BDD0-192D813AD71E}" type="presParOf" srcId="{58AEB561-38F0-364C-AD61-6B6035642834}" destId="{C36D5B20-AF4D-724E-8C66-FB5BEF14D9D9}" srcOrd="1" destOrd="0" presId="urn:microsoft.com/office/officeart/2005/8/layout/default"/>
    <dgm:cxn modelId="{5C45F944-2880-814F-AE7A-2B570EB1F773}" type="presParOf" srcId="{58AEB561-38F0-364C-AD61-6B6035642834}" destId="{D2904F8A-8DD9-E44E-AF08-244697857B5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30A28-5C7A-604C-AA50-1435C699B02C}">
      <dsp:nvSpPr>
        <dsp:cNvPr id="0" name=""/>
        <dsp:cNvSpPr/>
      </dsp:nvSpPr>
      <dsp:spPr>
        <a:xfrm>
          <a:off x="0" y="12705"/>
          <a:ext cx="10515600" cy="12635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Extensive in-depth qualitative research by academics at the Universities of Lancaster and Oxford found -</a:t>
          </a:r>
        </a:p>
      </dsp:txBody>
      <dsp:txXfrm>
        <a:off x="61684" y="74389"/>
        <a:ext cx="10392232" cy="1140231"/>
      </dsp:txXfrm>
    </dsp:sp>
    <dsp:sp modelId="{16876D5B-BBF1-614A-9C3D-6CDE29183FA1}">
      <dsp:nvSpPr>
        <dsp:cNvPr id="0" name=""/>
        <dsp:cNvSpPr/>
      </dsp:nvSpPr>
      <dsp:spPr>
        <a:xfrm>
          <a:off x="0" y="1276305"/>
          <a:ext cx="10515600" cy="337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FF0000"/>
              </a:solidFill>
            </a:rPr>
            <a:t>Consistent professional concern </a:t>
          </a:r>
          <a:r>
            <a:rPr lang="en-US" sz="2800" b="1" kern="1200" dirty="0">
              <a:solidFill>
                <a:srgbClr val="FF0000"/>
              </a:solidFill>
            </a:rPr>
            <a:t>across regions of England and Wales,</a:t>
          </a:r>
          <a:r>
            <a:rPr lang="en-US" sz="2800" kern="1200" dirty="0">
              <a:solidFill>
                <a:srgbClr val="FF0000"/>
              </a:solidFill>
            </a:rPr>
            <a:t> about the </a:t>
          </a:r>
          <a:r>
            <a:rPr lang="en-US" sz="2800" b="1" kern="1200" dirty="0">
              <a:solidFill>
                <a:srgbClr val="FF0000"/>
              </a:solidFill>
            </a:rPr>
            <a:t>reliability </a:t>
          </a:r>
          <a:r>
            <a:rPr lang="en-US" sz="2800" kern="1200" dirty="0">
              <a:solidFill>
                <a:srgbClr val="FF0000"/>
              </a:solidFill>
            </a:rPr>
            <a:t>of hasty decision-making for infants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FF0000"/>
              </a:solidFill>
            </a:rPr>
            <a:t>Consistent professional concern that </a:t>
          </a:r>
          <a:r>
            <a:rPr lang="en-US" sz="2800" b="1" kern="1200" dirty="0">
              <a:solidFill>
                <a:srgbClr val="FF0000"/>
              </a:solidFill>
            </a:rPr>
            <a:t>essential checks and balances are compromised </a:t>
          </a:r>
          <a:r>
            <a:rPr lang="en-US" sz="2800" kern="1200" dirty="0">
              <a:solidFill>
                <a:srgbClr val="FF0000"/>
              </a:solidFill>
            </a:rPr>
            <a:t>– in particular, independent scrutiny by Cafcass - meaning poor decision-making or incomplete pre-birth assessment can go unchallenged</a:t>
          </a:r>
        </a:p>
      </dsp:txBody>
      <dsp:txXfrm>
        <a:off x="0" y="1276305"/>
        <a:ext cx="10515600" cy="3378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9A93C-8FFA-1F40-9B4E-0507711CB208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unborn child is often </a:t>
          </a:r>
          <a:r>
            <a:rPr lang="en-US" sz="2000" b="1" kern="1200" dirty="0"/>
            <a:t>less of a priority </a:t>
          </a:r>
          <a:r>
            <a:rPr lang="en-US" sz="2000" kern="1200" dirty="0"/>
            <a:t>in very busy social work teams </a:t>
          </a:r>
        </a:p>
      </dsp:txBody>
      <dsp:txXfrm>
        <a:off x="22940" y="22940"/>
        <a:ext cx="7160195" cy="737360"/>
      </dsp:txXfrm>
    </dsp:sp>
    <dsp:sp modelId="{EB1814E4-55CE-5742-BCEE-D3E9EE565451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Assessment is </a:t>
          </a:r>
          <a:r>
            <a:rPr lang="en-US" sz="2000" b="1" kern="1200" dirty="0"/>
            <a:t>artificially constrained </a:t>
          </a:r>
          <a:r>
            <a:rPr lang="en-US" sz="2000" kern="1200" dirty="0"/>
            <a:t>by the timeline of pregnancy</a:t>
          </a:r>
        </a:p>
      </dsp:txBody>
      <dsp:txXfrm>
        <a:off x="627587" y="914964"/>
        <a:ext cx="6937378" cy="737360"/>
      </dsp:txXfrm>
    </dsp:sp>
    <dsp:sp modelId="{380E394B-7271-CD4E-ACE6-4F8856792672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Assessment is  typically based on </a:t>
          </a:r>
          <a:r>
            <a:rPr lang="en-GB" sz="2000" b="1" kern="1200" dirty="0"/>
            <a:t>‘anticipating</a:t>
          </a:r>
          <a:r>
            <a:rPr lang="en-GB" sz="2000" kern="1200" dirty="0"/>
            <a:t>’ harm</a:t>
          </a:r>
        </a:p>
      </dsp:txBody>
      <dsp:txXfrm>
        <a:off x="1232233" y="1806988"/>
        <a:ext cx="6937378" cy="737360"/>
      </dsp:txXfrm>
    </dsp:sp>
    <dsp:sp modelId="{F6239885-AA5E-D246-9EDE-2B5D8293B1B1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is not possible to know definitively when the baby will  be born</a:t>
          </a:r>
        </a:p>
      </dsp:txBody>
      <dsp:txXfrm>
        <a:off x="1836880" y="2699012"/>
        <a:ext cx="6937378" cy="737360"/>
      </dsp:txXfrm>
    </dsp:sp>
    <dsp:sp modelId="{5CE2AD15-CD7E-6B4A-BA32-315FBC3BDC5B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is not possible to know definitely – how the parents will respond to the birth of the new baby</a:t>
          </a:r>
        </a:p>
      </dsp:txBody>
      <dsp:txXfrm>
        <a:off x="2441527" y="3591037"/>
        <a:ext cx="6937378" cy="737360"/>
      </dsp:txXfrm>
    </dsp:sp>
    <dsp:sp modelId="{251A5A70-A758-0542-8A30-61B4C066907B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856D36BD-EF52-584F-B357-D59A815DED7A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B70E6C1C-0F5A-9643-AE15-9E55B707AEDB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8911748" y="2343195"/>
        <a:ext cx="280008" cy="383102"/>
      </dsp:txXfrm>
    </dsp:sp>
    <dsp:sp modelId="{661F3A1C-4538-3B4F-B411-AFBD4482D997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DA29A-FAD4-C641-B8BF-0338AFC76EE7}">
      <dsp:nvSpPr>
        <dsp:cNvPr id="0" name=""/>
        <dsp:cNvSpPr/>
      </dsp:nvSpPr>
      <dsp:spPr>
        <a:xfrm>
          <a:off x="1283" y="472576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“Reasonable Efforts”</a:t>
          </a:r>
        </a:p>
      </dsp:txBody>
      <dsp:txXfrm>
        <a:off x="1283" y="472576"/>
        <a:ext cx="5006206" cy="3003723"/>
      </dsp:txXfrm>
    </dsp:sp>
    <dsp:sp modelId="{D2904F8A-8DD9-E44E-AF08-244697857B5E}">
      <dsp:nvSpPr>
        <dsp:cNvPr id="0" name=""/>
        <dsp:cNvSpPr/>
      </dsp:nvSpPr>
      <dsp:spPr>
        <a:xfrm>
          <a:off x="5508110" y="472576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Have reasonable efforts been made to prevent the need for separation at birth?</a:t>
          </a:r>
        </a:p>
      </dsp:txBody>
      <dsp:txXfrm>
        <a:off x="5508110" y="472576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A797-8A88-EE40-A40F-8A6CD7A60E7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1E756-0EBE-EB48-B23D-F9F791665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9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start by saying – that academic researchers, including my own team and our collaborators, welcome the New-born baby protocol – fantastic development, and it’s great to see a very good fit between the elements of the protocol and research findings… so I want to just start by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1E756-0EBE-EB48-B23D-F9F791665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6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dirty="0"/>
              <a:t>In Wales – more varied over time</a:t>
            </a:r>
          </a:p>
          <a:p>
            <a:endParaRPr lang="en-GB" dirty="0"/>
          </a:p>
          <a:p>
            <a:r>
              <a:rPr lang="en-GB" dirty="0"/>
              <a:t>70-80% of hearings involving newborns are held at short notice. Same day hearings about same as England at 20% but a higher proportion of hearings are taking place 3+ days after the birth.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1B854-6ADB-0F4C-B00D-0C7E8EF42BB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349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has been a lot of innovation in England and Wales to the born into care series, but these statistics indicate that there is some way to go to improve the consistency of practice – glaring differences between London, the SE and NE and Yorkshire and Humber – and these differences persist. The protocol provides, rolled out across the Family Courts,  holds out the promise of improving consistency and </a:t>
            </a:r>
            <a:r>
              <a:rPr lang="en-GB" dirty="0" err="1"/>
              <a:t>proportionatlity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1B854-6ADB-0F4C-B00D-0C7E8EF42BB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171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Apgar score at birth (below 7 is 3.4%) </a:t>
            </a:r>
            <a:r>
              <a:rPr lang="en-US" sz="1200" b="1" dirty="0"/>
              <a:t>(sample size is 1,111 cases, care proceedings between 2015-2018)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1E756-0EBE-EB48-B23D-F9F791665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3AC9B-EFFF-4749-9694-EF7E1FBF61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7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2655-DD34-FB2D-0E22-DAE01F697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E2B09-93DA-68AC-FA9E-67011B1BA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D88A-26BB-90CA-CE05-022D72E8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9461-B6E7-F8B4-E08E-B443CDFC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407A7-704C-4AC0-6A55-D0CFA3C0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D016-E6BC-BF73-A29B-A1F9FE31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30916-B737-0F15-0D68-89B03466C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1DA95-4ED2-18B8-8B83-72D6E4D8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9511D-5BC9-3ACA-5F9F-EE32B451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A663-8D2E-8D93-FDB2-059DC47A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23A7E-4EAC-0A69-6B79-C231023DA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E43D5-A652-CC40-FDA4-41DA05E45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02569-F394-C249-E8B3-EC0A9CCA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EDF9C-3B7B-1D40-9123-513527FA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13905-7140-B4A2-0059-25C571E9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62BB-6B77-E026-2727-6CEC97E6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3818-2650-0248-FFC0-DEFB133B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10CFB-6CC1-4B75-C178-8FE3AAC2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A9DBA-1478-FC5A-FFA1-40E33A60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87634-08A1-4305-BDCB-DD62DD39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3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50F5-142C-58F6-CD6F-043ECE88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B640A-94D2-A80A-3929-87D05B1CD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E3393-FEE3-4202-A5AA-B80EAE03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DD75F-6BBE-1A02-3706-391BCC74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25306-D3FC-F88F-ABC9-7DE821D5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7B0A-9270-6E64-155A-9E30C3F4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38C48-8A8E-A189-BF10-311C9CB44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F0EC0-2C9D-6B45-3327-217CA68F3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1A672-5FF1-DE4F-5BCC-6983B3AB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B3343-53EC-7629-88D0-9D9F6B98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B4809-49BF-0391-125C-1B5C40E9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61FE-15F7-8FD6-B75D-17BFDE80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DB119-B17D-9520-4C7C-18BCC96F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94F53-8709-9888-E0AB-5FAAC221B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A4A5C-4032-39B7-D2DC-6DA934D72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E337A-F09A-5148-0E65-FC6B6F4E4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86852-7B83-0734-C713-A2C51B8E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F062A-AED7-9BAF-0BFA-35EFD8E8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F1B6A-E712-8964-A706-3614F7D1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F9-B16D-75DF-049C-E86650A7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86A4D-F8CA-4827-0E32-50A1BB6B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38BF5-C15F-8692-3398-B688C333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056AB-632B-0FDE-6E32-24A40750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359A4-1017-395B-5DE9-CF6A450A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712F1-9906-60DA-F08B-D410D272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729AC-B90D-94EF-5EC6-7B1FCDBA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4824-C236-0CBC-6CAB-96E99D5E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6E27-4DD7-2702-8A3C-D3D683A8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BFF50-72A5-4B9A-C7B4-74AF76C26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E56BB-CFE4-5EFA-83C9-EE392C47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35191-3FF1-0A10-3CFB-A1FE60C8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33AB8-9930-B032-C3A7-B7C3E99B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1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06A7-BA61-7D94-4C6C-8758DAD9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5052C-887A-D6C0-EFC4-978D51492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D6F96-C8D7-7247-39F8-971FED96B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3BDC3-8FCF-D455-3960-C803FAD5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16754-60B8-A932-3F6B-5625E5C3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E3A75-6887-4582-B73E-1D969D32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62FD4-0C02-BE43-BE6A-CADF70F3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73DBA-5B01-EEF7-BAF3-232ED4A9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79FDA-4C95-74F8-2016-3F60AD9A4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E6B3B0-3BB6-544A-B800-C6A8150D014C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5BCBC-386D-7A61-30C7-232A2CDC5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39D32-DE4B-4622-ECBD-6DC63B9FE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91471-FF9F-1D4E-8C2C-A2C7AAF2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.l.lo@Lancaster.ac.uk" TargetMode="External"/><Relationship Id="rId2" Type="http://schemas.openxmlformats.org/officeDocument/2006/relationships/hyperlink" Target="https://www.lancaster.ac.uk/centre-for-child-and-family-justice-research/events/centre-for-child-and-family-justice-research-book-launch-international-perspectives-on-the-removal-of-babies-at-birth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ffieldfjo.org.uk/resource/newborn-babies-urgent-care-proceedings" TargetMode="External"/><Relationship Id="rId2" Type="http://schemas.openxmlformats.org/officeDocument/2006/relationships/hyperlink" Target="https://doi.org/10.1093/lawfam/ebac0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C7E5B-140F-8520-B5A1-8E88BD722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6A66F9-849C-8F2A-0CCD-61710CCF1A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81839-70CD-73F1-4242-AF8EDDE9614B}"/>
              </a:ext>
            </a:extLst>
          </p:cNvPr>
          <p:cNvSpPr txBox="1"/>
          <p:nvPr/>
        </p:nvSpPr>
        <p:spPr>
          <a:xfrm>
            <a:off x="1572183" y="3899563"/>
            <a:ext cx="84125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Professor Karen Broadhurst OBE</a:t>
            </a:r>
          </a:p>
          <a:p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Centre for Child and Family Justice Research </a:t>
            </a:r>
            <a:b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Lancaster University</a:t>
            </a:r>
          </a:p>
          <a:p>
            <a:endParaRPr lang="en-US" sz="3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5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B3EC0-1F08-3E0F-DF2A-647CCBF8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What further system level changes are needed?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76A02-A88B-A72A-EAFA-E11178A5A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85000" lnSpcReduction="20000"/>
          </a:bodyPr>
          <a:lstStyle/>
          <a:p>
            <a:r>
              <a:rPr lang="en-US" b="1" dirty="0"/>
              <a:t>Should mother and baby co-placement be the default?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Would mitigate some of the considerable challenges of trying to make a robust decision at birth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Limited – but important evidence that London statistics are in part, explained by co-placement of mother and baby - with high success rates (at short-term follow up)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Would bring practice more in line with other areas of legislation which protect an acute post-partum period (6 weeks, WHO)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If separation is deemed necessary – gives time for proper care and support for all parties</a:t>
            </a:r>
          </a:p>
          <a:p>
            <a:pPr marL="0" indent="0">
              <a:buNone/>
            </a:pPr>
            <a:r>
              <a:rPr lang="en-US" sz="2000" dirty="0"/>
              <a:t>(NB – </a:t>
            </a:r>
            <a:r>
              <a:rPr lang="en-US" sz="2000" i="1" dirty="0"/>
              <a:t>local authorities will have to pay for foster care for babies…a proportion of cases would not come to court…so a cost argument must take this into account)</a:t>
            </a:r>
          </a:p>
        </p:txBody>
      </p:sp>
      <p:pic>
        <p:nvPicPr>
          <p:cNvPr id="5" name="Picture 4" descr="A close-up of a baby's hand&#10;&#10;AI-generated content may be incorrect.">
            <a:extLst>
              <a:ext uri="{FF2B5EF4-FFF2-40B4-BE49-F238E27FC236}">
                <a16:creationId xmlns:a16="http://schemas.microsoft.com/office/drawing/2014/main" id="{248165A5-69A7-E4C7-B817-FEC5B7A8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57" r="15128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BDC3D-97A9-E87D-092E-61DE5B9D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dirty="0"/>
              <a:t>Lessons from overseas…Norway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9A187-F2F2-EBAC-4BE3-071360C33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b="1" dirty="0"/>
              <a:t>Newborns are a discrete category in child welfare legislation which governs emergency removals and care proceedings </a:t>
            </a:r>
            <a:r>
              <a:rPr lang="en-US" sz="2200" dirty="0"/>
              <a:t>(Child Welfare Act, 2021).</a:t>
            </a:r>
          </a:p>
          <a:p>
            <a:pPr marL="0" indent="0">
              <a:buNone/>
            </a:pPr>
            <a:endParaRPr lang="en-US" sz="2200" b="1" dirty="0"/>
          </a:p>
          <a:p>
            <a:r>
              <a:rPr lang="en-US" sz="2200" dirty="0"/>
              <a:t>CWS must assess the newborn’s need for </a:t>
            </a:r>
            <a:r>
              <a:rPr lang="en-US" sz="2200" b="1" dirty="0"/>
              <a:t>closeness to the parents immediately after birth</a:t>
            </a:r>
          </a:p>
          <a:p>
            <a:pPr marL="0" indent="0">
              <a:buNone/>
            </a:pPr>
            <a:endParaRPr lang="en-US" sz="2200" b="1" dirty="0"/>
          </a:p>
          <a:p>
            <a:r>
              <a:rPr lang="en-US" sz="2200" dirty="0"/>
              <a:t>The Tribunal – is more cautious in these cases, </a:t>
            </a:r>
            <a:r>
              <a:rPr lang="en-US" sz="2200" b="1" dirty="0"/>
              <a:t>expecting a higher standard of evidence </a:t>
            </a:r>
            <a:r>
              <a:rPr lang="en-US" sz="2200" dirty="0"/>
              <a:t>– because parents’ ability to care for the baby has not been tested.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491D8-3A2E-E285-99E8-CC8892911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81" r="20404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2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D17AC-2D8E-9529-412C-74F105A4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Lessons from overseas… the US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AE3435-8BB2-F448-45A3-B2C3228B0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74502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0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7BA67-3C05-8541-CDC5-9FBA7FAA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Lessons from overseas</a:t>
            </a:r>
            <a:br>
              <a:rPr lang="en-US" sz="5400" dirty="0"/>
            </a:b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New Zealand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1101-B0BC-A2B7-4D63-AE0075E1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Indigenous family-led design and delivery – strong emphasis on peer/community advocacy and support for kinship placements</a:t>
            </a:r>
          </a:p>
          <a:p>
            <a:r>
              <a:rPr lang="en-US" sz="2200" dirty="0"/>
              <a:t>Changes to policy and practice </a:t>
            </a:r>
            <a:r>
              <a:rPr lang="en-US" sz="2200" b="1" dirty="0"/>
              <a:t>centrally(govt) mandated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Major drop in new-born removals from indigenous communities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224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180C-C7D6-4BAB-F25F-D3DA4438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Book Launch: Online, 10th of June 5pm – 6.30pm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74C83-F2E0-EEAA-566D-93D439D5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Publication date 26</a:t>
            </a:r>
            <a:r>
              <a:rPr lang="en-US" baseline="30000" dirty="0"/>
              <a:t>th</a:t>
            </a:r>
            <a:r>
              <a:rPr lang="en-US" dirty="0"/>
              <a:t> of May (open access e-book)</a:t>
            </a:r>
          </a:p>
          <a:p>
            <a:r>
              <a:rPr lang="en-US" dirty="0"/>
              <a:t>Buy the book at 50% discount if you attend the launch!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Register here: </a:t>
            </a:r>
          </a:p>
          <a:p>
            <a:r>
              <a:rPr lang="en-US" dirty="0">
                <a:hlinkClick r:id="rId2"/>
              </a:rPr>
              <a:t>https://www.lancaster.ac.uk/centre-for-child-and-family-justice-research/events/centre-for-child-and-family-justice-research-book-launch-international-perspectives-on-the-removal-of-babies-at-birth/</a:t>
            </a:r>
            <a:endParaRPr lang="en-US" dirty="0"/>
          </a:p>
          <a:p>
            <a:r>
              <a:rPr lang="en-US" dirty="0"/>
              <a:t>Any problems with registering – contact myself or Jodi Lo - </a:t>
            </a:r>
            <a:r>
              <a:rPr lang="en-US" dirty="0">
                <a:hlinkClick r:id="rId3"/>
              </a:rPr>
              <a:t>w.l.lo@Lancaster.ac.uk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9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8139-2819-1A32-DD57-77F3B4C6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(free open access)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82810-31E7-7594-2C20-CC610F11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Karen Broadhurst, Claire Mason, Harriet Ward (2022), Urgent Care Proceedings for New-born Babies in England and Wales – Time for a Fundamental Review, </a:t>
            </a:r>
            <a:r>
              <a:rPr lang="en-GB" i="1" dirty="0"/>
              <a:t>International Journal of Law, Policy and the Family</a:t>
            </a:r>
            <a:r>
              <a:rPr lang="en-GB" dirty="0"/>
              <a:t>, Volume 36, Issue 1, ebac008, </a:t>
            </a:r>
            <a:r>
              <a:rPr lang="en-GB" dirty="0">
                <a:hlinkClick r:id="rId2"/>
              </a:rPr>
              <a:t>https://doi.org/10.1093/lawfam/ebac008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Pattinson, R. et al. (2021) Newborn babies in urgent care proceedings at birth. London: Nuffield Family Justice Observatory. </a:t>
            </a:r>
            <a:r>
              <a:rPr lang="en-GB" dirty="0">
                <a:hlinkClick r:id="rId3"/>
              </a:rPr>
              <a:t>https://www.nuffieldfjo.org.uk/resource/newborn-babies-urgent-care-proceedings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8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DFF68-70DD-2784-595A-9F7212D67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72" y="643466"/>
            <a:ext cx="6903126" cy="25742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700" dirty="0"/>
            </a:br>
            <a:r>
              <a:rPr lang="en-US" sz="3700" dirty="0"/>
              <a:t>A New-born Baby Protocol </a:t>
            </a:r>
            <a:br>
              <a:rPr lang="en-US" sz="3700" dirty="0"/>
            </a:br>
            <a:r>
              <a:rPr lang="en-US" sz="3700" dirty="0"/>
              <a:t>for England &amp; Wales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A Research Perspective</a:t>
            </a:r>
            <a:br>
              <a:rPr lang="en-US" sz="4000" i="1" dirty="0"/>
            </a:br>
            <a:endParaRPr lang="en-US" sz="37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3E65F-AC1C-2BB6-6815-FD63E345B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667"/>
            <a:ext cx="5470003" cy="257429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Coram Chambers 20</a:t>
            </a:r>
            <a:r>
              <a:rPr lang="en-US" sz="2000" baseline="30000" dirty="0"/>
              <a:t>th</a:t>
            </a:r>
            <a:r>
              <a:rPr lang="en-US" sz="2000" dirty="0"/>
              <a:t> May 2026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Professor Karen Broadhurst,  OBE. </a:t>
            </a:r>
          </a:p>
          <a:p>
            <a:pPr algn="l"/>
            <a:r>
              <a:rPr lang="en-US" sz="2000" dirty="0"/>
              <a:t>Centre for Child and Family Justice Research, Lancaster University.</a:t>
            </a:r>
          </a:p>
        </p:txBody>
      </p:sp>
      <p:pic>
        <p:nvPicPr>
          <p:cNvPr id="6" name="Picture 5" descr="A red and grey shield with a black background&#10;&#10;AI-generated content may be incorrect.">
            <a:extLst>
              <a:ext uri="{FF2B5EF4-FFF2-40B4-BE49-F238E27FC236}">
                <a16:creationId xmlns:a16="http://schemas.microsoft.com/office/drawing/2014/main" id="{677F2817-A2DC-ED35-B97D-115CC5643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46" y="832712"/>
            <a:ext cx="4491887" cy="2245943"/>
          </a:xfrm>
          <a:prstGeom prst="rect">
            <a:avLst/>
          </a:prstGeom>
        </p:spPr>
      </p:pic>
      <p:pic>
        <p:nvPicPr>
          <p:cNvPr id="4" name="Picture 3" descr="A close up of a sign&#10;&#10;AI-generated content may be incorrect.">
            <a:extLst>
              <a:ext uri="{FF2B5EF4-FFF2-40B4-BE49-F238E27FC236}">
                <a16:creationId xmlns:a16="http://schemas.microsoft.com/office/drawing/2014/main" id="{9ED3901B-B4B2-E4E2-5490-5E5BB042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646" y="4240953"/>
            <a:ext cx="4491887" cy="12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8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5EBCE-80AB-785E-3270-8713C4B1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A welcome development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C0F16-7236-8B24-1157-A8EE07913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/>
              <a:t>Successive studies in the Born into Care series evidence:</a:t>
            </a:r>
          </a:p>
          <a:p>
            <a:r>
              <a:rPr lang="en-US" sz="1900" dirty="0"/>
              <a:t>Wide variation in the </a:t>
            </a:r>
            <a:r>
              <a:rPr lang="en-US" sz="1900" b="1" dirty="0"/>
              <a:t>timing </a:t>
            </a:r>
            <a:r>
              <a:rPr lang="en-US" sz="1900" dirty="0"/>
              <a:t>of pre-birth intervention &amp; fragmented services</a:t>
            </a:r>
          </a:p>
          <a:p>
            <a:r>
              <a:rPr lang="en-US" sz="1900" dirty="0"/>
              <a:t>Practice which is not consistently </a:t>
            </a:r>
            <a:r>
              <a:rPr lang="en-US" sz="1900" b="1" dirty="0"/>
              <a:t>inclusive</a:t>
            </a:r>
            <a:r>
              <a:rPr lang="en-US" sz="1900" dirty="0"/>
              <a:t> or </a:t>
            </a:r>
            <a:r>
              <a:rPr lang="en-US" sz="1900" b="1" dirty="0"/>
              <a:t>proportionate</a:t>
            </a:r>
            <a:r>
              <a:rPr lang="en-US" sz="1900" dirty="0"/>
              <a:t> at birth</a:t>
            </a:r>
          </a:p>
          <a:p>
            <a:r>
              <a:rPr lang="en-US" sz="1900" b="1" dirty="0"/>
              <a:t>Checks and balances </a:t>
            </a:r>
            <a:r>
              <a:rPr lang="en-US" sz="1900" dirty="0"/>
              <a:t>too frequently compromised</a:t>
            </a:r>
          </a:p>
          <a:p>
            <a:r>
              <a:rPr lang="en-US" sz="1900" dirty="0"/>
              <a:t>Major questions regarding </a:t>
            </a:r>
            <a:r>
              <a:rPr lang="en-US" sz="1900" b="1" dirty="0"/>
              <a:t>full parental participation</a:t>
            </a:r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 descr="Close-up of a baby grabbing a hand">
            <a:extLst>
              <a:ext uri="{FF2B5EF4-FFF2-40B4-BE49-F238E27FC236}">
                <a16:creationId xmlns:a16="http://schemas.microsoft.com/office/drawing/2014/main" id="{6571D7A7-08DE-1F71-EC89-31DE1085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10" r="18737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469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34DBC-39A2-7461-2E6E-F88A19EDC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3FF7C0F7-A0E2-6B70-4B13-8012ED10FEF5}"/>
              </a:ext>
            </a:extLst>
          </p:cNvPr>
          <p:cNvGraphicFramePr>
            <a:graphicFrameLocks noGrp="1"/>
          </p:cNvGraphicFramePr>
          <p:nvPr/>
        </p:nvGraphicFramePr>
        <p:xfrm>
          <a:off x="2257863" y="1683715"/>
          <a:ext cx="5405809" cy="3968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7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7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5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07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54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07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54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07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554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070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554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070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71756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  <a:solidFill>
                      <a:srgbClr val="E1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9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4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E1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283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A52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00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19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5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6350">
                      <a:solidFill>
                        <a:srgbClr val="E1E0E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5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27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90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1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1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E1E0E8"/>
                      </a:solidFill>
                      <a:prstDash val="solid"/>
                    </a:lnT>
                    <a:lnB w="12700">
                      <a:solidFill>
                        <a:srgbClr val="212E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71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A4E23D95-4C95-F664-AA2C-F16507A77CBC}"/>
              </a:ext>
            </a:extLst>
          </p:cNvPr>
          <p:cNvGrpSpPr/>
          <p:nvPr/>
        </p:nvGrpSpPr>
        <p:grpSpPr>
          <a:xfrm>
            <a:off x="1888510" y="1603901"/>
            <a:ext cx="367923" cy="4111468"/>
            <a:chOff x="737797" y="1768746"/>
            <a:chExt cx="318958" cy="3564297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C33DFC8-D8F5-48F7-CA9B-D0EDB2856A50}"/>
                </a:ext>
              </a:extLst>
            </p:cNvPr>
            <p:cNvSpPr txBox="1"/>
            <p:nvPr/>
          </p:nvSpPr>
          <p:spPr>
            <a:xfrm>
              <a:off x="737797" y="1768746"/>
              <a:ext cx="318770" cy="137097"/>
            </a:xfrm>
            <a:prstGeom prst="rect">
              <a:avLst/>
            </a:prstGeom>
          </p:spPr>
          <p:txBody>
            <a:bodyPr vert="horz" wrap="square" lIns="0" tIns="11516" rIns="0" bIns="0" rtlCol="0">
              <a:spAutoFit/>
            </a:bodyPr>
            <a:lstStyle/>
            <a:p>
              <a:pPr marL="11516" defTabSz="829178">
                <a:spcBef>
                  <a:spcPts val="91"/>
                </a:spcBef>
                <a:defRPr/>
              </a:pPr>
              <a:r>
                <a:rPr sz="952" kern="0" spc="-18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100%</a:t>
              </a:r>
              <a:endParaRPr sz="952" kern="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EABBABD-C7AB-0C8C-BA56-4FD93DD890CE}"/>
                </a:ext>
              </a:extLst>
            </p:cNvPr>
            <p:cNvSpPr txBox="1"/>
            <p:nvPr/>
          </p:nvSpPr>
          <p:spPr>
            <a:xfrm>
              <a:off x="784468" y="2420346"/>
              <a:ext cx="271780" cy="137097"/>
            </a:xfrm>
            <a:prstGeom prst="rect">
              <a:avLst/>
            </a:prstGeom>
          </p:spPr>
          <p:txBody>
            <a:bodyPr vert="horz" wrap="square" lIns="0" tIns="11516" rIns="0" bIns="0" rtlCol="0">
              <a:spAutoFit/>
            </a:bodyPr>
            <a:lstStyle/>
            <a:p>
              <a:pPr marL="11516" defTabSz="829178">
                <a:spcBef>
                  <a:spcPts val="91"/>
                </a:spcBef>
                <a:defRPr/>
              </a:pPr>
              <a:r>
                <a:rPr sz="952" kern="0" spc="-23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80%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F8642FED-A195-34FB-2207-82ADAD7CF031}"/>
                </a:ext>
              </a:extLst>
            </p:cNvPr>
            <p:cNvSpPr txBox="1"/>
            <p:nvPr/>
          </p:nvSpPr>
          <p:spPr>
            <a:xfrm>
              <a:off x="781668" y="3104346"/>
              <a:ext cx="274955" cy="137097"/>
            </a:xfrm>
            <a:prstGeom prst="rect">
              <a:avLst/>
            </a:prstGeom>
          </p:spPr>
          <p:txBody>
            <a:bodyPr vert="horz" wrap="square" lIns="0" tIns="11516" rIns="0" bIns="0" rtlCol="0">
              <a:spAutoFit/>
            </a:bodyPr>
            <a:lstStyle/>
            <a:p>
              <a:pPr marL="11516" defTabSz="829178">
                <a:spcBef>
                  <a:spcPts val="91"/>
                </a:spcBef>
                <a:defRPr/>
              </a:pPr>
              <a:r>
                <a:rPr sz="952" kern="0" spc="-23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60%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69362CB-DDDF-2110-D096-E49EA2BEC956}"/>
                </a:ext>
              </a:extLst>
            </p:cNvPr>
            <p:cNvSpPr txBox="1"/>
            <p:nvPr/>
          </p:nvSpPr>
          <p:spPr>
            <a:xfrm>
              <a:off x="781800" y="3824346"/>
              <a:ext cx="274955" cy="137097"/>
            </a:xfrm>
            <a:prstGeom prst="rect">
              <a:avLst/>
            </a:prstGeom>
          </p:spPr>
          <p:txBody>
            <a:bodyPr vert="horz" wrap="square" lIns="0" tIns="11516" rIns="0" bIns="0" rtlCol="0">
              <a:spAutoFit/>
            </a:bodyPr>
            <a:lstStyle/>
            <a:p>
              <a:pPr marL="11516" defTabSz="829178">
                <a:spcBef>
                  <a:spcPts val="91"/>
                </a:spcBef>
                <a:defRPr/>
              </a:pPr>
              <a:r>
                <a:rPr sz="952" kern="0" spc="-23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40%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0991625F-2F26-59ED-635E-A8F8407F0315}"/>
                </a:ext>
              </a:extLst>
            </p:cNvPr>
            <p:cNvSpPr txBox="1"/>
            <p:nvPr/>
          </p:nvSpPr>
          <p:spPr>
            <a:xfrm>
              <a:off x="787402" y="4526345"/>
              <a:ext cx="269240" cy="137097"/>
            </a:xfrm>
            <a:prstGeom prst="rect">
              <a:avLst/>
            </a:prstGeom>
          </p:spPr>
          <p:txBody>
            <a:bodyPr vert="horz" wrap="square" lIns="0" tIns="11516" rIns="0" bIns="0" rtlCol="0">
              <a:spAutoFit/>
            </a:bodyPr>
            <a:lstStyle/>
            <a:p>
              <a:pPr marL="11516" defTabSz="829178">
                <a:spcBef>
                  <a:spcPts val="91"/>
                </a:spcBef>
                <a:defRPr/>
              </a:pPr>
              <a:r>
                <a:rPr sz="952" kern="0" spc="-23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20%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BAA820C5-016C-EDF5-E013-81A3DC87BEB3}"/>
                </a:ext>
              </a:extLst>
            </p:cNvPr>
            <p:cNvSpPr txBox="1"/>
            <p:nvPr/>
          </p:nvSpPr>
          <p:spPr>
            <a:xfrm>
              <a:off x="854743" y="5195946"/>
              <a:ext cx="201930" cy="137097"/>
            </a:xfrm>
            <a:prstGeom prst="rect">
              <a:avLst/>
            </a:prstGeom>
          </p:spPr>
          <p:txBody>
            <a:bodyPr vert="horz" wrap="square" lIns="0" tIns="11516" rIns="0" bIns="0" rtlCol="0">
              <a:spAutoFit/>
            </a:bodyPr>
            <a:lstStyle/>
            <a:p>
              <a:pPr marL="11516" defTabSz="829178">
                <a:spcBef>
                  <a:spcPts val="91"/>
                </a:spcBef>
                <a:defRPr/>
              </a:pPr>
              <a:r>
                <a:rPr sz="952" kern="0" spc="-23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0%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F2B4BD-B818-1C6A-A68C-726FCEF5FC39}"/>
              </a:ext>
            </a:extLst>
          </p:cNvPr>
          <p:cNvGrpSpPr/>
          <p:nvPr/>
        </p:nvGrpSpPr>
        <p:grpSpPr>
          <a:xfrm>
            <a:off x="2146912" y="5844011"/>
            <a:ext cx="5547094" cy="158189"/>
            <a:chOff x="958280" y="5491653"/>
            <a:chExt cx="4733354" cy="134982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BECA7BC-D21F-DE10-D992-95BA74285E53}"/>
                </a:ext>
              </a:extLst>
            </p:cNvPr>
            <p:cNvSpPr txBox="1"/>
            <p:nvPr/>
          </p:nvSpPr>
          <p:spPr>
            <a:xfrm rot="18900000">
              <a:off x="1912260" y="5498863"/>
              <a:ext cx="429529" cy="109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29178">
                <a:lnSpc>
                  <a:spcPts val="952"/>
                </a:lnSpc>
                <a:defRPr/>
              </a:pPr>
              <a:r>
                <a:rPr sz="952" kern="0" spc="-32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2015/16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8CEB510-597A-3609-7068-E7DEED27088C}"/>
                </a:ext>
              </a:extLst>
            </p:cNvPr>
            <p:cNvSpPr txBox="1"/>
            <p:nvPr/>
          </p:nvSpPr>
          <p:spPr>
            <a:xfrm rot="18900000">
              <a:off x="2395051" y="5496653"/>
              <a:ext cx="423497" cy="109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29178">
                <a:lnSpc>
                  <a:spcPts val="952"/>
                </a:lnSpc>
                <a:defRPr/>
              </a:pPr>
              <a:r>
                <a:rPr sz="952" kern="0" spc="-27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2016/17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7364CB3-D82B-9386-2AA6-A64D965E4798}"/>
                </a:ext>
              </a:extLst>
            </p:cNvPr>
            <p:cNvSpPr txBox="1"/>
            <p:nvPr/>
          </p:nvSpPr>
          <p:spPr>
            <a:xfrm rot="18900000">
              <a:off x="2884346" y="5491653"/>
              <a:ext cx="410261" cy="109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29178">
                <a:lnSpc>
                  <a:spcPts val="952"/>
                </a:lnSpc>
                <a:defRPr/>
              </a:pPr>
              <a:r>
                <a:rPr sz="952" kern="0" spc="-45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2017/18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4D63B2A-D141-F68B-44AC-FB5D4ABD1802}"/>
                </a:ext>
              </a:extLst>
            </p:cNvPr>
            <p:cNvSpPr txBox="1"/>
            <p:nvPr/>
          </p:nvSpPr>
          <p:spPr>
            <a:xfrm rot="18900000">
              <a:off x="3343953" y="5499334"/>
              <a:ext cx="430736" cy="109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29178">
                <a:lnSpc>
                  <a:spcPts val="952"/>
                </a:lnSpc>
                <a:defRPr/>
              </a:pPr>
              <a:r>
                <a:rPr sz="952" kern="0" spc="-32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2018/19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4F1C186-E9C0-AE85-F693-69FE9D692F25}"/>
                </a:ext>
              </a:extLst>
            </p:cNvPr>
            <p:cNvSpPr txBox="1"/>
            <p:nvPr/>
          </p:nvSpPr>
          <p:spPr>
            <a:xfrm rot="18900000">
              <a:off x="3795417" y="5510462"/>
              <a:ext cx="461031" cy="109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29178">
                <a:lnSpc>
                  <a:spcPts val="952"/>
                </a:lnSpc>
                <a:defRPr/>
              </a:pPr>
              <a:r>
                <a:rPr sz="952" kern="0" spc="-36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2019/20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551DDEBE-0EFA-387A-9173-DA99EC3FF3DC}"/>
                </a:ext>
              </a:extLst>
            </p:cNvPr>
            <p:cNvSpPr txBox="1"/>
            <p:nvPr/>
          </p:nvSpPr>
          <p:spPr>
            <a:xfrm rot="18900000">
              <a:off x="4277120" y="5508722"/>
              <a:ext cx="456170" cy="109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29178">
                <a:lnSpc>
                  <a:spcPts val="952"/>
                </a:lnSpc>
                <a:defRPr/>
              </a:pPr>
              <a:r>
                <a:rPr sz="952" kern="0" spc="-32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2020/21</a:t>
              </a:r>
              <a:endParaRPr sz="952" kern="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740A693C-EB5E-9D23-82D9-8FD79E9BB518}"/>
                </a:ext>
              </a:extLst>
            </p:cNvPr>
            <p:cNvSpPr txBox="1"/>
            <p:nvPr/>
          </p:nvSpPr>
          <p:spPr>
            <a:xfrm rot="18900000">
              <a:off x="4761938" y="5505657"/>
              <a:ext cx="448283" cy="109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29178">
                <a:lnSpc>
                  <a:spcPts val="952"/>
                </a:lnSpc>
                <a:defRPr/>
              </a:pPr>
              <a:r>
                <a:rPr sz="952" kern="0" spc="-27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2021/22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AADAA765-7007-8F9D-6D21-82062C27F69D}"/>
                </a:ext>
              </a:extLst>
            </p:cNvPr>
            <p:cNvSpPr txBox="1"/>
            <p:nvPr/>
          </p:nvSpPr>
          <p:spPr>
            <a:xfrm rot="18900000">
              <a:off x="5212336" y="5517208"/>
              <a:ext cx="479298" cy="109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29178">
                <a:lnSpc>
                  <a:spcPts val="952"/>
                </a:lnSpc>
                <a:defRPr/>
              </a:pPr>
              <a:r>
                <a:rPr sz="952" kern="0" spc="-23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2022/23</a:t>
              </a:r>
              <a:endParaRPr sz="952" kern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EB9C288C-2F36-62D7-7703-CAF4931311B3}"/>
                </a:ext>
              </a:extLst>
            </p:cNvPr>
            <p:cNvSpPr txBox="1"/>
            <p:nvPr/>
          </p:nvSpPr>
          <p:spPr>
            <a:xfrm rot="18900000">
              <a:off x="1434333" y="5499008"/>
              <a:ext cx="430132" cy="109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29178">
                <a:lnSpc>
                  <a:spcPts val="952"/>
                </a:lnSpc>
                <a:defRPr/>
              </a:pPr>
              <a:r>
                <a:rPr sz="952" kern="0" spc="-32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2014/15</a:t>
              </a:r>
              <a:endParaRPr sz="952" kern="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B3575D60-AEF3-0649-2484-C32197207192}"/>
                </a:ext>
              </a:extLst>
            </p:cNvPr>
            <p:cNvSpPr txBox="1"/>
            <p:nvPr/>
          </p:nvSpPr>
          <p:spPr>
            <a:xfrm rot="18900000">
              <a:off x="958280" y="5498351"/>
              <a:ext cx="428321" cy="1094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29178">
                <a:lnSpc>
                  <a:spcPts val="952"/>
                </a:lnSpc>
                <a:defRPr/>
              </a:pPr>
              <a:r>
                <a:rPr sz="952" kern="0" spc="-32" dirty="0">
                  <a:solidFill>
                    <a:sysClr val="windowText" lastClr="000000"/>
                  </a:solidFill>
                  <a:latin typeface="Founders Grotesk Regular"/>
                  <a:cs typeface="Founders Grotesk Regular"/>
                </a:rPr>
                <a:t>2013/14</a:t>
              </a:r>
              <a:endParaRPr sz="952" kern="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endParaRPr>
            </a:p>
          </p:txBody>
        </p:sp>
      </p:grpSp>
      <p:sp>
        <p:nvSpPr>
          <p:cNvPr id="32" name="object 3">
            <a:extLst>
              <a:ext uri="{FF2B5EF4-FFF2-40B4-BE49-F238E27FC236}">
                <a16:creationId xmlns:a16="http://schemas.microsoft.com/office/drawing/2014/main" id="{B21A04AA-E25A-13AF-5B92-C52736A65288}"/>
              </a:ext>
            </a:extLst>
          </p:cNvPr>
          <p:cNvSpPr txBox="1"/>
          <p:nvPr/>
        </p:nvSpPr>
        <p:spPr>
          <a:xfrm>
            <a:off x="8067554" y="1626160"/>
            <a:ext cx="3865945" cy="4120234"/>
          </a:xfrm>
          <a:prstGeom prst="rect">
            <a:avLst/>
          </a:prstGeom>
        </p:spPr>
        <p:txBody>
          <a:bodyPr vert="horz" wrap="square" lIns="0" tIns="17275" rIns="0" bIns="0" rtlCol="0">
            <a:spAutoFit/>
          </a:bodyPr>
          <a:lstStyle/>
          <a:p>
            <a:pPr marL="11516" marR="29943" defTabSz="829178">
              <a:lnSpc>
                <a:spcPct val="110000"/>
              </a:lnSpc>
              <a:spcBef>
                <a:spcPts val="136"/>
              </a:spcBef>
              <a:spcAft>
                <a:spcPts val="1088"/>
              </a:spcAft>
              <a:defRPr/>
            </a:pPr>
            <a:r>
              <a:rPr lang="en-GB" kern="0" dirty="0">
                <a:latin typeface="Founders Grotesk Regular" panose="020B0503030202060203" pitchFamily="34" charset="77"/>
              </a:rPr>
              <a:t>The proportion of cases in  which the application is issued and a first hearing scheduled on the </a:t>
            </a:r>
            <a:r>
              <a:rPr lang="en-GB" b="1" kern="0" dirty="0">
                <a:latin typeface="Founders Grotesk Regular" panose="020B0503030202060203" pitchFamily="34" charset="77"/>
              </a:rPr>
              <a:t>SAME DAY </a:t>
            </a:r>
            <a:r>
              <a:rPr lang="en-GB" kern="0" dirty="0">
                <a:latin typeface="Founders Grotesk Regular" panose="020B0503030202060203" pitchFamily="34" charset="77"/>
              </a:rPr>
              <a:t>– has been </a:t>
            </a:r>
            <a:r>
              <a:rPr lang="en-GB" b="1" kern="0" dirty="0">
                <a:latin typeface="Founders Grotesk Regular" panose="020B0503030202060203" pitchFamily="34" charset="77"/>
              </a:rPr>
              <a:t>increasing</a:t>
            </a:r>
            <a:r>
              <a:rPr lang="en-GB" kern="0" dirty="0">
                <a:latin typeface="Founders Grotesk Regular" panose="020B0503030202060203" pitchFamily="34" charset="77"/>
              </a:rPr>
              <a:t> in England</a:t>
            </a:r>
          </a:p>
          <a:p>
            <a:pPr marL="11516" marR="29943" defTabSz="829178">
              <a:lnSpc>
                <a:spcPct val="110000"/>
              </a:lnSpc>
              <a:spcBef>
                <a:spcPts val="136"/>
              </a:spcBef>
              <a:spcAft>
                <a:spcPts val="1088"/>
              </a:spcAft>
              <a:defRPr/>
            </a:pPr>
            <a:endParaRPr lang="en-GB" kern="0" dirty="0">
              <a:latin typeface="Founders Grotesk Regular" panose="020B0503030202060203" pitchFamily="34" charset="77"/>
            </a:endParaRPr>
          </a:p>
          <a:p>
            <a:pPr marL="11516" marR="29943" defTabSz="829178">
              <a:lnSpc>
                <a:spcPct val="110000"/>
              </a:lnSpc>
              <a:spcBef>
                <a:spcPts val="136"/>
              </a:spcBef>
              <a:spcAft>
                <a:spcPts val="1088"/>
              </a:spcAft>
              <a:defRPr/>
            </a:pPr>
            <a:r>
              <a:rPr lang="en-GB" kern="0" dirty="0">
                <a:latin typeface="Founders Grotesk Regular" panose="020B0503030202060203" pitchFamily="34" charset="77"/>
              </a:rPr>
              <a:t>Approximately </a:t>
            </a:r>
            <a:r>
              <a:rPr lang="en-GB" b="1" kern="0" dirty="0">
                <a:latin typeface="Founders Grotesk Regular" panose="020B0503030202060203" pitchFamily="34" charset="77"/>
              </a:rPr>
              <a:t>20% of all new-born baby cases</a:t>
            </a:r>
            <a:r>
              <a:rPr lang="en-GB" kern="0" dirty="0">
                <a:latin typeface="Founders Grotesk Regular" panose="020B0503030202060203" pitchFamily="34" charset="77"/>
              </a:rPr>
              <a:t> were heard the same day in 2022/23</a:t>
            </a:r>
          </a:p>
          <a:p>
            <a:pPr marL="11516" marR="29943" defTabSz="829178">
              <a:lnSpc>
                <a:spcPct val="110000"/>
              </a:lnSpc>
              <a:spcBef>
                <a:spcPts val="136"/>
              </a:spcBef>
              <a:spcAft>
                <a:spcPts val="1088"/>
              </a:spcAft>
              <a:defRPr/>
            </a:pPr>
            <a:r>
              <a:rPr lang="en-GB" kern="0" dirty="0">
                <a:latin typeface="Founders Grotesk Regular" panose="020B0503030202060203" pitchFamily="34" charset="77"/>
              </a:rPr>
              <a:t>NB: statistics replicated by Nuffield FJO in 2025, do not show any marked changes from the first publication by the Lancaster-Swansea team in 2021</a:t>
            </a: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4AEC6E33-6EA8-5399-90DA-F709655193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0309" y="510406"/>
            <a:ext cx="9651587" cy="62493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lang="en-GB" spc="-18" dirty="0"/>
              <a:t>Research highlight: same day hearings</a:t>
            </a:r>
            <a:endParaRPr spc="-18" dirty="0"/>
          </a:p>
        </p:txBody>
      </p:sp>
      <p:pic>
        <p:nvPicPr>
          <p:cNvPr id="34" name="object 5">
            <a:extLst>
              <a:ext uri="{FF2B5EF4-FFF2-40B4-BE49-F238E27FC236}">
                <a16:creationId xmlns:a16="http://schemas.microsoft.com/office/drawing/2014/main" id="{849EDF17-70C4-FEAF-918B-8B302BA383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1819" y="6370317"/>
            <a:ext cx="110842" cy="110856"/>
          </a:xfrm>
          <a:prstGeom prst="rect">
            <a:avLst/>
          </a:prstGeom>
        </p:spPr>
      </p:pic>
      <p:sp>
        <p:nvSpPr>
          <p:cNvPr id="35" name="object 6">
            <a:extLst>
              <a:ext uri="{FF2B5EF4-FFF2-40B4-BE49-F238E27FC236}">
                <a16:creationId xmlns:a16="http://schemas.microsoft.com/office/drawing/2014/main" id="{41D5CE6B-4C37-0669-BDFE-FEDC34E3999D}"/>
              </a:ext>
            </a:extLst>
          </p:cNvPr>
          <p:cNvSpPr txBox="1"/>
          <p:nvPr/>
        </p:nvSpPr>
        <p:spPr>
          <a:xfrm>
            <a:off x="2490642" y="6364341"/>
            <a:ext cx="633177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defRPr/>
            </a:pPr>
            <a:r>
              <a:rPr sz="952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Same</a:t>
            </a:r>
            <a:r>
              <a:rPr sz="952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day</a:t>
            </a:r>
            <a:endParaRPr sz="952" kern="0" dirty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pic>
        <p:nvPicPr>
          <p:cNvPr id="36" name="object 7">
            <a:extLst>
              <a:ext uri="{FF2B5EF4-FFF2-40B4-BE49-F238E27FC236}">
                <a16:creationId xmlns:a16="http://schemas.microsoft.com/office/drawing/2014/main" id="{8DBA5192-ED06-5753-B652-7D9D81DA15F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9152" y="6370317"/>
            <a:ext cx="110842" cy="110856"/>
          </a:xfrm>
          <a:prstGeom prst="rect">
            <a:avLst/>
          </a:prstGeom>
        </p:spPr>
      </p:pic>
      <p:sp>
        <p:nvSpPr>
          <p:cNvPr id="37" name="object 8">
            <a:extLst>
              <a:ext uri="{FF2B5EF4-FFF2-40B4-BE49-F238E27FC236}">
                <a16:creationId xmlns:a16="http://schemas.microsoft.com/office/drawing/2014/main" id="{B293E9AA-288F-CCA1-35C8-4D2ADE499185}"/>
              </a:ext>
            </a:extLst>
          </p:cNvPr>
          <p:cNvSpPr txBox="1"/>
          <p:nvPr/>
        </p:nvSpPr>
        <p:spPr>
          <a:xfrm>
            <a:off x="3617973" y="6364341"/>
            <a:ext cx="51090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defRPr/>
            </a:pPr>
            <a:r>
              <a:rPr sz="952" kern="0" spc="-59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1-</a:t>
            </a:r>
            <a:r>
              <a:rPr sz="952" kern="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</a:t>
            </a:r>
            <a:r>
              <a:rPr sz="952" kern="0" spc="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952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days</a:t>
            </a:r>
            <a:endParaRPr sz="952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pic>
        <p:nvPicPr>
          <p:cNvPr id="38" name="object 9">
            <a:extLst>
              <a:ext uri="{FF2B5EF4-FFF2-40B4-BE49-F238E27FC236}">
                <a16:creationId xmlns:a16="http://schemas.microsoft.com/office/drawing/2014/main" id="{E52F0DCE-70EA-EAD2-7230-E5FB63E9E78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4216" y="6370317"/>
            <a:ext cx="110842" cy="110856"/>
          </a:xfrm>
          <a:prstGeom prst="rect">
            <a:avLst/>
          </a:prstGeom>
        </p:spPr>
      </p:pic>
      <p:sp>
        <p:nvSpPr>
          <p:cNvPr id="39" name="object 10">
            <a:extLst>
              <a:ext uri="{FF2B5EF4-FFF2-40B4-BE49-F238E27FC236}">
                <a16:creationId xmlns:a16="http://schemas.microsoft.com/office/drawing/2014/main" id="{6EDAF680-321A-F530-7EA5-559D56A041F2}"/>
              </a:ext>
            </a:extLst>
          </p:cNvPr>
          <p:cNvSpPr txBox="1"/>
          <p:nvPr/>
        </p:nvSpPr>
        <p:spPr>
          <a:xfrm>
            <a:off x="4623038" y="6364341"/>
            <a:ext cx="56039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defRPr/>
            </a:pPr>
            <a:r>
              <a:rPr sz="952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3-</a:t>
            </a:r>
            <a:r>
              <a:rPr sz="952" kern="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6</a:t>
            </a:r>
            <a:r>
              <a:rPr sz="952" kern="0" spc="-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952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days</a:t>
            </a:r>
            <a:endParaRPr sz="952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pic>
        <p:nvPicPr>
          <p:cNvPr id="40" name="object 11">
            <a:extLst>
              <a:ext uri="{FF2B5EF4-FFF2-40B4-BE49-F238E27FC236}">
                <a16:creationId xmlns:a16="http://schemas.microsoft.com/office/drawing/2014/main" id="{468A815E-EF54-B48B-EFED-A6D7B4F77EA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98494" y="6370317"/>
            <a:ext cx="110842" cy="110856"/>
          </a:xfrm>
          <a:prstGeom prst="rect">
            <a:avLst/>
          </a:prstGeom>
        </p:spPr>
      </p:pic>
      <p:sp>
        <p:nvSpPr>
          <p:cNvPr id="41" name="object 12">
            <a:extLst>
              <a:ext uri="{FF2B5EF4-FFF2-40B4-BE49-F238E27FC236}">
                <a16:creationId xmlns:a16="http://schemas.microsoft.com/office/drawing/2014/main" id="{04EA6713-4AF0-AA29-E0A3-161DBA277968}"/>
              </a:ext>
            </a:extLst>
          </p:cNvPr>
          <p:cNvSpPr txBox="1"/>
          <p:nvPr/>
        </p:nvSpPr>
        <p:spPr>
          <a:xfrm>
            <a:off x="5677315" y="6364341"/>
            <a:ext cx="502901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defRPr/>
            </a:pPr>
            <a:r>
              <a:rPr sz="952" kern="0" spc="-5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7+</a:t>
            </a:r>
            <a:r>
              <a:rPr sz="952" kern="0" spc="9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952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days</a:t>
            </a:r>
            <a:endParaRPr sz="952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3601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815" y="341635"/>
            <a:ext cx="10070431" cy="62493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lang="en-GB" spc="-9" dirty="0"/>
              <a:t>Research highlight: same day hearings</a:t>
            </a:r>
            <a:endParaRPr spc="-9" dirty="0"/>
          </a:p>
        </p:txBody>
      </p:sp>
      <p:sp>
        <p:nvSpPr>
          <p:cNvPr id="4" name="object 4"/>
          <p:cNvSpPr txBox="1"/>
          <p:nvPr/>
        </p:nvSpPr>
        <p:spPr>
          <a:xfrm>
            <a:off x="8365555" y="1212047"/>
            <a:ext cx="3702934" cy="4494054"/>
          </a:xfrm>
          <a:prstGeom prst="rect">
            <a:avLst/>
          </a:prstGeom>
        </p:spPr>
        <p:txBody>
          <a:bodyPr vert="horz" wrap="square" lIns="0" tIns="17275" rIns="0" bIns="0" rtlCol="0">
            <a:spAutoFit/>
          </a:bodyPr>
          <a:lstStyle/>
          <a:p>
            <a:pPr marL="11516" marR="29943" defTabSz="829178">
              <a:lnSpc>
                <a:spcPct val="110000"/>
              </a:lnSpc>
              <a:spcBef>
                <a:spcPts val="136"/>
              </a:spcBef>
              <a:spcAft>
                <a:spcPts val="1088"/>
              </a:spcAft>
            </a:pPr>
            <a:r>
              <a:rPr lang="en-GB" sz="2000" b="1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Considerable regional variation </a:t>
            </a:r>
            <a:r>
              <a:rPr lang="en-GB" sz="2000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in the use of </a:t>
            </a:r>
            <a:r>
              <a:rPr lang="en-GB" sz="2000" b="1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same day hearings </a:t>
            </a:r>
            <a:r>
              <a:rPr lang="en-GB" sz="2000" b="1" u="sng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continues.</a:t>
            </a:r>
          </a:p>
          <a:p>
            <a:pPr marL="11516" marR="29943" defTabSz="829178">
              <a:lnSpc>
                <a:spcPct val="110000"/>
              </a:lnSpc>
              <a:spcBef>
                <a:spcPts val="136"/>
              </a:spcBef>
              <a:spcAft>
                <a:spcPts val="1088"/>
              </a:spcAft>
            </a:pPr>
            <a:endParaRPr lang="en-GB" sz="2000" kern="0" dirty="0">
              <a:solidFill>
                <a:srgbClr val="000000"/>
              </a:solidFill>
              <a:latin typeface="Founders Grotesk Regular" panose="020B0503030202060203" pitchFamily="34" charset="77"/>
            </a:endParaRPr>
          </a:p>
          <a:p>
            <a:pPr marL="11516" marR="29943" defTabSz="829178">
              <a:lnSpc>
                <a:spcPct val="110000"/>
              </a:lnSpc>
              <a:spcBef>
                <a:spcPts val="136"/>
              </a:spcBef>
              <a:spcAft>
                <a:spcPts val="1088"/>
              </a:spcAft>
            </a:pPr>
            <a:r>
              <a:rPr lang="en-GB" sz="2000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London and the SE have the </a:t>
            </a:r>
            <a:r>
              <a:rPr lang="en-GB" sz="2000" b="1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lowest proportion </a:t>
            </a:r>
            <a:r>
              <a:rPr lang="en-GB" sz="2000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at around </a:t>
            </a:r>
            <a:r>
              <a:rPr lang="en-GB" sz="2000" b="1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10%</a:t>
            </a:r>
            <a:endParaRPr lang="en-GB" sz="2000" kern="0" dirty="0">
              <a:solidFill>
                <a:srgbClr val="000000"/>
              </a:solidFill>
              <a:latin typeface="Founders Grotesk Regular" panose="020B0503030202060203" pitchFamily="34" charset="77"/>
            </a:endParaRPr>
          </a:p>
          <a:p>
            <a:pPr marL="11516" marR="29943" defTabSz="829178">
              <a:lnSpc>
                <a:spcPct val="110000"/>
              </a:lnSpc>
              <a:spcBef>
                <a:spcPts val="136"/>
              </a:spcBef>
              <a:spcAft>
                <a:spcPts val="1088"/>
              </a:spcAft>
            </a:pPr>
            <a:r>
              <a:rPr lang="en-GB" sz="2000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The NE has the largest proportion at around </a:t>
            </a:r>
            <a:r>
              <a:rPr lang="en-GB" sz="2000" b="1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40%</a:t>
            </a:r>
          </a:p>
          <a:p>
            <a:pPr marL="11516" marR="29943" defTabSz="829178">
              <a:lnSpc>
                <a:spcPct val="110000"/>
              </a:lnSpc>
              <a:spcBef>
                <a:spcPts val="136"/>
              </a:spcBef>
              <a:spcAft>
                <a:spcPts val="1088"/>
              </a:spcAft>
            </a:pPr>
            <a:endParaRPr lang="en-GB" sz="2000" kern="0" dirty="0">
              <a:solidFill>
                <a:srgbClr val="000000"/>
              </a:solidFill>
              <a:latin typeface="Founders Grotesk Regular" panose="020B0503030202060203" pitchFamily="34" charset="77"/>
            </a:endParaRPr>
          </a:p>
          <a:p>
            <a:pPr marL="11516" marR="29943" defTabSz="829178">
              <a:lnSpc>
                <a:spcPct val="110000"/>
              </a:lnSpc>
              <a:spcBef>
                <a:spcPts val="136"/>
              </a:spcBef>
              <a:spcAft>
                <a:spcPts val="1088"/>
              </a:spcAft>
            </a:pPr>
            <a:r>
              <a:rPr lang="en-GB" sz="2000" kern="0" dirty="0">
                <a:solidFill>
                  <a:srgbClr val="000000"/>
                </a:solidFill>
                <a:latin typeface="Founders Grotesk Regular" panose="020B0503030202060203" pitchFamily="34" charset="77"/>
              </a:rPr>
              <a:t>A marked increase in same day hearings in Yorkshire and Humber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45365" y="1503834"/>
            <a:ext cx="1118301" cy="1064662"/>
            <a:chOff x="5759801" y="2088152"/>
            <a:chExt cx="1045844" cy="995680"/>
          </a:xfrm>
        </p:grpSpPr>
        <p:sp>
          <p:nvSpPr>
            <p:cNvPr id="6" name="object 6"/>
            <p:cNvSpPr/>
            <p:nvPr/>
          </p:nvSpPr>
          <p:spPr>
            <a:xfrm>
              <a:off x="5766151" y="2091327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766151" y="2288525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766151" y="2485709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766151" y="2682907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766151" y="2880104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766151" y="3077302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12700">
              <a:solidFill>
                <a:srgbClr val="4A5661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 rot="18900000">
            <a:off x="6425958" y="2694112"/>
            <a:ext cx="306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2015/16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3" name="object 13"/>
          <p:cNvSpPr txBox="1"/>
          <p:nvPr/>
        </p:nvSpPr>
        <p:spPr>
          <a:xfrm rot="18900000">
            <a:off x="6570284" y="2692536"/>
            <a:ext cx="3018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2016/17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4" name="object 14"/>
          <p:cNvSpPr txBox="1"/>
          <p:nvPr/>
        </p:nvSpPr>
        <p:spPr>
          <a:xfrm rot="18900000">
            <a:off x="6719265" y="2688971"/>
            <a:ext cx="2928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2017/18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5" name="object 15"/>
          <p:cNvSpPr txBox="1"/>
          <p:nvPr/>
        </p:nvSpPr>
        <p:spPr>
          <a:xfrm rot="18900000">
            <a:off x="6847053" y="2694447"/>
            <a:ext cx="3070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2018/19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6" name="object 16"/>
          <p:cNvSpPr txBox="1"/>
          <p:nvPr/>
        </p:nvSpPr>
        <p:spPr>
          <a:xfrm rot="18900000">
            <a:off x="6969049" y="2702381"/>
            <a:ext cx="32843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2019/20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7" name="object 17"/>
          <p:cNvSpPr txBox="1"/>
          <p:nvPr/>
        </p:nvSpPr>
        <p:spPr>
          <a:xfrm rot="18900000">
            <a:off x="7112608" y="2701137"/>
            <a:ext cx="325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2020/21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8" name="object 18"/>
          <p:cNvSpPr txBox="1"/>
          <p:nvPr/>
        </p:nvSpPr>
        <p:spPr>
          <a:xfrm rot="18900000">
            <a:off x="7258379" y="2698954"/>
            <a:ext cx="3193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2021/22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9" name="object 19"/>
          <p:cNvSpPr txBox="1"/>
          <p:nvPr/>
        </p:nvSpPr>
        <p:spPr>
          <a:xfrm rot="18900000">
            <a:off x="7379620" y="2707188"/>
            <a:ext cx="3414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2022/23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4888" y="2486270"/>
            <a:ext cx="8351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4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07419" y="2274551"/>
            <a:ext cx="11067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10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86885" y="2062835"/>
            <a:ext cx="13172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85839" y="1851116"/>
            <a:ext cx="13240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82890" y="1639398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84984" y="1427680"/>
            <a:ext cx="13308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50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38575" y="1217622"/>
            <a:ext cx="632143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lang="en-GB"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North</a:t>
            </a:r>
            <a:r>
              <a:rPr lang="en-GB" sz="1088" kern="0" spc="-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lang="en-GB"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East</a:t>
            </a:r>
            <a:endParaRPr sz="1088" kern="0" dirty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53798" y="1507229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53798" y="1718090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53798" y="1928935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53798" y="2139795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147008" y="2347259"/>
            <a:ext cx="1118301" cy="221352"/>
            <a:chOff x="4452048" y="2876929"/>
            <a:chExt cx="1045844" cy="207010"/>
          </a:xfrm>
        </p:grpSpPr>
        <p:sp>
          <p:nvSpPr>
            <p:cNvPr id="32" name="object 32"/>
            <p:cNvSpPr/>
            <p:nvPr/>
          </p:nvSpPr>
          <p:spPr>
            <a:xfrm>
              <a:off x="4458398" y="2880104"/>
              <a:ext cx="915669" cy="0"/>
            </a:xfrm>
            <a:custGeom>
              <a:avLst/>
              <a:gdLst/>
              <a:ahLst/>
              <a:cxnLst/>
              <a:rect l="l" t="t" r="r" b="b"/>
              <a:pathLst>
                <a:path w="915670">
                  <a:moveTo>
                    <a:pt x="0" y="0"/>
                  </a:moveTo>
                  <a:lnTo>
                    <a:pt x="261556" y="0"/>
                  </a:lnTo>
                </a:path>
                <a:path w="915670">
                  <a:moveTo>
                    <a:pt x="379260" y="0"/>
                  </a:moveTo>
                  <a:lnTo>
                    <a:pt x="392328" y="0"/>
                  </a:lnTo>
                </a:path>
                <a:path w="915670">
                  <a:moveTo>
                    <a:pt x="510032" y="0"/>
                  </a:moveTo>
                  <a:lnTo>
                    <a:pt x="915428" y="0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458398" y="3077302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12700">
              <a:solidFill>
                <a:srgbClr val="4A5661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 rot="18900000">
            <a:off x="5027602" y="2694112"/>
            <a:ext cx="306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2015/16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35" name="object 35"/>
          <p:cNvSpPr txBox="1"/>
          <p:nvPr/>
        </p:nvSpPr>
        <p:spPr>
          <a:xfrm rot="18900000">
            <a:off x="5171929" y="2692536"/>
            <a:ext cx="3018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2016/17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36" name="object 36"/>
          <p:cNvSpPr txBox="1"/>
          <p:nvPr/>
        </p:nvSpPr>
        <p:spPr>
          <a:xfrm rot="18900000">
            <a:off x="5320908" y="2688971"/>
            <a:ext cx="2928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2017/18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37" name="object 37"/>
          <p:cNvSpPr txBox="1"/>
          <p:nvPr/>
        </p:nvSpPr>
        <p:spPr>
          <a:xfrm rot="18900000">
            <a:off x="5448697" y="2694447"/>
            <a:ext cx="3070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2018/19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38" name="object 38"/>
          <p:cNvSpPr txBox="1"/>
          <p:nvPr/>
        </p:nvSpPr>
        <p:spPr>
          <a:xfrm rot="18900000">
            <a:off x="5570692" y="2702381"/>
            <a:ext cx="32843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2019/20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39" name="object 39"/>
          <p:cNvSpPr txBox="1"/>
          <p:nvPr/>
        </p:nvSpPr>
        <p:spPr>
          <a:xfrm rot="18900000">
            <a:off x="5714252" y="2701137"/>
            <a:ext cx="325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2020/21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40" name="object 40"/>
          <p:cNvSpPr txBox="1"/>
          <p:nvPr/>
        </p:nvSpPr>
        <p:spPr>
          <a:xfrm rot="18900000">
            <a:off x="5860023" y="2698954"/>
            <a:ext cx="3193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2021/22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41" name="object 41"/>
          <p:cNvSpPr txBox="1"/>
          <p:nvPr/>
        </p:nvSpPr>
        <p:spPr>
          <a:xfrm rot="18900000">
            <a:off x="5981263" y="2707188"/>
            <a:ext cx="3414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2022/23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36533" y="2486270"/>
            <a:ext cx="8351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4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09063" y="2274551"/>
            <a:ext cx="11067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10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88528" y="2062835"/>
            <a:ext cx="13172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87481" y="1851116"/>
            <a:ext cx="13240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84534" y="1639398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86627" y="1427680"/>
            <a:ext cx="13308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50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40218" y="1217622"/>
            <a:ext cx="460357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London</a:t>
            </a:r>
            <a:endParaRPr sz="1088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755442" y="1507229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755442" y="1718090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755442" y="1928935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748652" y="2136399"/>
            <a:ext cx="1118301" cy="432519"/>
            <a:chOff x="3144295" y="2679732"/>
            <a:chExt cx="1045844" cy="404495"/>
          </a:xfrm>
        </p:grpSpPr>
        <p:sp>
          <p:nvSpPr>
            <p:cNvPr id="53" name="object 53"/>
            <p:cNvSpPr/>
            <p:nvPr/>
          </p:nvSpPr>
          <p:spPr>
            <a:xfrm>
              <a:off x="3268345" y="2682907"/>
              <a:ext cx="915669" cy="197485"/>
            </a:xfrm>
            <a:custGeom>
              <a:avLst/>
              <a:gdLst/>
              <a:ahLst/>
              <a:cxnLst/>
              <a:rect l="l" t="t" r="r" b="b"/>
              <a:pathLst>
                <a:path w="915670" h="197485">
                  <a:moveTo>
                    <a:pt x="0" y="0"/>
                  </a:moveTo>
                  <a:lnTo>
                    <a:pt x="143852" y="0"/>
                  </a:lnTo>
                </a:path>
                <a:path w="915670" h="197485">
                  <a:moveTo>
                    <a:pt x="261556" y="0"/>
                  </a:moveTo>
                  <a:lnTo>
                    <a:pt x="536181" y="0"/>
                  </a:lnTo>
                </a:path>
                <a:path w="915670" h="197485">
                  <a:moveTo>
                    <a:pt x="653884" y="0"/>
                  </a:moveTo>
                  <a:lnTo>
                    <a:pt x="666953" y="0"/>
                  </a:lnTo>
                </a:path>
                <a:path w="915670" h="197485">
                  <a:moveTo>
                    <a:pt x="784656" y="0"/>
                  </a:moveTo>
                  <a:lnTo>
                    <a:pt x="915432" y="0"/>
                  </a:lnTo>
                </a:path>
                <a:path w="915670" h="197485">
                  <a:moveTo>
                    <a:pt x="784656" y="197196"/>
                  </a:moveTo>
                  <a:lnTo>
                    <a:pt x="797725" y="197196"/>
                  </a:lnTo>
                </a:path>
                <a:path w="915670" h="197485">
                  <a:moveTo>
                    <a:pt x="653884" y="197196"/>
                  </a:moveTo>
                  <a:lnTo>
                    <a:pt x="666953" y="197196"/>
                  </a:lnTo>
                </a:path>
                <a:path w="915670" h="197485">
                  <a:moveTo>
                    <a:pt x="523112" y="197196"/>
                  </a:moveTo>
                  <a:lnTo>
                    <a:pt x="536181" y="197196"/>
                  </a:lnTo>
                </a:path>
                <a:path w="915670" h="197485">
                  <a:moveTo>
                    <a:pt x="392328" y="197196"/>
                  </a:moveTo>
                  <a:lnTo>
                    <a:pt x="405409" y="197196"/>
                  </a:lnTo>
                </a:path>
                <a:path w="915670" h="197485">
                  <a:moveTo>
                    <a:pt x="261556" y="197196"/>
                  </a:moveTo>
                  <a:lnTo>
                    <a:pt x="274624" y="197196"/>
                  </a:lnTo>
                </a:path>
                <a:path w="915670" h="197485">
                  <a:moveTo>
                    <a:pt x="130784" y="197196"/>
                  </a:moveTo>
                  <a:lnTo>
                    <a:pt x="143852" y="197196"/>
                  </a:lnTo>
                </a:path>
                <a:path w="915670" h="197485">
                  <a:moveTo>
                    <a:pt x="0" y="197196"/>
                  </a:moveTo>
                  <a:lnTo>
                    <a:pt x="13080" y="197196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150645" y="3077302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12700">
              <a:solidFill>
                <a:srgbClr val="4A5661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 rot="18900000">
            <a:off x="3629246" y="2694112"/>
            <a:ext cx="306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2015/16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56" name="object 56"/>
          <p:cNvSpPr txBox="1"/>
          <p:nvPr/>
        </p:nvSpPr>
        <p:spPr>
          <a:xfrm rot="18900000">
            <a:off x="3773573" y="2692536"/>
            <a:ext cx="3018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2016/17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57" name="object 57"/>
          <p:cNvSpPr txBox="1"/>
          <p:nvPr/>
        </p:nvSpPr>
        <p:spPr>
          <a:xfrm rot="18900000">
            <a:off x="3922552" y="2688971"/>
            <a:ext cx="2928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2017/18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58" name="object 58"/>
          <p:cNvSpPr txBox="1"/>
          <p:nvPr/>
        </p:nvSpPr>
        <p:spPr>
          <a:xfrm rot="18900000">
            <a:off x="4050342" y="2694447"/>
            <a:ext cx="3070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2018/19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59" name="object 59"/>
          <p:cNvSpPr txBox="1"/>
          <p:nvPr/>
        </p:nvSpPr>
        <p:spPr>
          <a:xfrm rot="18900000">
            <a:off x="4172337" y="2702381"/>
            <a:ext cx="32843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2019/20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60" name="object 60"/>
          <p:cNvSpPr txBox="1"/>
          <p:nvPr/>
        </p:nvSpPr>
        <p:spPr>
          <a:xfrm rot="18900000">
            <a:off x="4315895" y="2701137"/>
            <a:ext cx="325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2020/21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61" name="object 61"/>
          <p:cNvSpPr txBox="1"/>
          <p:nvPr/>
        </p:nvSpPr>
        <p:spPr>
          <a:xfrm rot="18900000">
            <a:off x="4461666" y="2698954"/>
            <a:ext cx="3193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2021/22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62" name="object 62"/>
          <p:cNvSpPr txBox="1"/>
          <p:nvPr/>
        </p:nvSpPr>
        <p:spPr>
          <a:xfrm rot="18900000">
            <a:off x="4582907" y="2707188"/>
            <a:ext cx="3414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2022/23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638176" y="2486270"/>
            <a:ext cx="8351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4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610707" y="2274551"/>
            <a:ext cx="11067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10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90172" y="2062835"/>
            <a:ext cx="13172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89127" y="1851116"/>
            <a:ext cx="13240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586180" y="1639398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88272" y="1427680"/>
            <a:ext cx="13308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50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41864" y="1217622"/>
            <a:ext cx="904419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East</a:t>
            </a:r>
            <a:r>
              <a:rPr sz="1088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088" kern="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of</a:t>
            </a:r>
            <a:r>
              <a:rPr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England</a:t>
            </a:r>
            <a:endParaRPr sz="1088" kern="0" dirty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357089" y="1507229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4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357089" y="1718090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4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357089" y="1928935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4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350299" y="2136399"/>
            <a:ext cx="1118301" cy="432519"/>
            <a:chOff x="1836544" y="2679732"/>
            <a:chExt cx="1045844" cy="404495"/>
          </a:xfrm>
        </p:grpSpPr>
        <p:sp>
          <p:nvSpPr>
            <p:cNvPr id="74" name="object 74"/>
            <p:cNvSpPr/>
            <p:nvPr/>
          </p:nvSpPr>
          <p:spPr>
            <a:xfrm>
              <a:off x="1960600" y="2682907"/>
              <a:ext cx="915669" cy="197485"/>
            </a:xfrm>
            <a:custGeom>
              <a:avLst/>
              <a:gdLst/>
              <a:ahLst/>
              <a:cxnLst/>
              <a:rect l="l" t="t" r="r" b="b"/>
              <a:pathLst>
                <a:path w="915669" h="197485">
                  <a:moveTo>
                    <a:pt x="0" y="0"/>
                  </a:moveTo>
                  <a:lnTo>
                    <a:pt x="536168" y="0"/>
                  </a:lnTo>
                </a:path>
                <a:path w="915669" h="197485">
                  <a:moveTo>
                    <a:pt x="653872" y="0"/>
                  </a:moveTo>
                  <a:lnTo>
                    <a:pt x="915426" y="0"/>
                  </a:lnTo>
                </a:path>
                <a:path w="915669" h="197485">
                  <a:moveTo>
                    <a:pt x="784644" y="197196"/>
                  </a:moveTo>
                  <a:lnTo>
                    <a:pt x="797725" y="197196"/>
                  </a:lnTo>
                </a:path>
                <a:path w="915669" h="197485">
                  <a:moveTo>
                    <a:pt x="653872" y="197196"/>
                  </a:moveTo>
                  <a:lnTo>
                    <a:pt x="666940" y="197196"/>
                  </a:lnTo>
                </a:path>
                <a:path w="915669" h="197485">
                  <a:moveTo>
                    <a:pt x="523100" y="197196"/>
                  </a:moveTo>
                  <a:lnTo>
                    <a:pt x="536168" y="197196"/>
                  </a:lnTo>
                </a:path>
                <a:path w="915669" h="197485">
                  <a:moveTo>
                    <a:pt x="392315" y="197196"/>
                  </a:moveTo>
                  <a:lnTo>
                    <a:pt x="405396" y="197196"/>
                  </a:lnTo>
                </a:path>
                <a:path w="915669" h="197485">
                  <a:moveTo>
                    <a:pt x="261543" y="197196"/>
                  </a:moveTo>
                  <a:lnTo>
                    <a:pt x="274612" y="197196"/>
                  </a:lnTo>
                </a:path>
                <a:path w="915669" h="197485">
                  <a:moveTo>
                    <a:pt x="130771" y="197196"/>
                  </a:moveTo>
                  <a:lnTo>
                    <a:pt x="143840" y="197196"/>
                  </a:lnTo>
                </a:path>
                <a:path w="915669" h="197485">
                  <a:moveTo>
                    <a:pt x="0" y="197196"/>
                  </a:moveTo>
                  <a:lnTo>
                    <a:pt x="13068" y="197196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842894" y="3077302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12700">
              <a:solidFill>
                <a:srgbClr val="4A5661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6" name="object 76"/>
          <p:cNvSpPr txBox="1"/>
          <p:nvPr/>
        </p:nvSpPr>
        <p:spPr>
          <a:xfrm rot="18900000">
            <a:off x="2230894" y="2694112"/>
            <a:ext cx="306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2015/16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77" name="object 77"/>
          <p:cNvSpPr txBox="1"/>
          <p:nvPr/>
        </p:nvSpPr>
        <p:spPr>
          <a:xfrm rot="18900000">
            <a:off x="2375219" y="2692536"/>
            <a:ext cx="3018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2016/17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78" name="object 78"/>
          <p:cNvSpPr txBox="1"/>
          <p:nvPr/>
        </p:nvSpPr>
        <p:spPr>
          <a:xfrm rot="18900000">
            <a:off x="2524198" y="2688971"/>
            <a:ext cx="2928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2017/18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79" name="object 79"/>
          <p:cNvSpPr txBox="1"/>
          <p:nvPr/>
        </p:nvSpPr>
        <p:spPr>
          <a:xfrm rot="18900000">
            <a:off x="2651989" y="2694447"/>
            <a:ext cx="3070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2018/19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80" name="object 80"/>
          <p:cNvSpPr txBox="1"/>
          <p:nvPr/>
        </p:nvSpPr>
        <p:spPr>
          <a:xfrm rot="18900000">
            <a:off x="2773984" y="2702381"/>
            <a:ext cx="32843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2019/20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81" name="object 81"/>
          <p:cNvSpPr txBox="1"/>
          <p:nvPr/>
        </p:nvSpPr>
        <p:spPr>
          <a:xfrm rot="18900000">
            <a:off x="2917543" y="2701137"/>
            <a:ext cx="325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2020/21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82" name="object 82"/>
          <p:cNvSpPr txBox="1"/>
          <p:nvPr/>
        </p:nvSpPr>
        <p:spPr>
          <a:xfrm rot="18900000">
            <a:off x="3063315" y="2698954"/>
            <a:ext cx="3193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2021/22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83" name="object 83"/>
          <p:cNvSpPr txBox="1"/>
          <p:nvPr/>
        </p:nvSpPr>
        <p:spPr>
          <a:xfrm rot="18900000">
            <a:off x="3184554" y="2707188"/>
            <a:ext cx="3414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2022/23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239824" y="2486270"/>
            <a:ext cx="8351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4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212354" y="2274551"/>
            <a:ext cx="11067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10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191818" y="2062835"/>
            <a:ext cx="13172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190773" y="1851116"/>
            <a:ext cx="13240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87826" y="1639398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189920" y="1427680"/>
            <a:ext cx="13308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50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343510" y="1217622"/>
            <a:ext cx="820224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East</a:t>
            </a:r>
            <a:r>
              <a:rPr sz="1088" kern="0" spc="-14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088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Midlands</a:t>
            </a:r>
            <a:endParaRPr sz="1088" kern="0" dirty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552155" y="3287876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552155" y="3498737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552155" y="3709583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6545365" y="3917047"/>
            <a:ext cx="1118301" cy="432519"/>
            <a:chOff x="5759801" y="4345007"/>
            <a:chExt cx="1045844" cy="404495"/>
          </a:xfrm>
        </p:grpSpPr>
        <p:sp>
          <p:nvSpPr>
            <p:cNvPr id="95" name="object 95"/>
            <p:cNvSpPr/>
            <p:nvPr/>
          </p:nvSpPr>
          <p:spPr>
            <a:xfrm>
              <a:off x="5883859" y="4348182"/>
              <a:ext cx="915669" cy="197485"/>
            </a:xfrm>
            <a:custGeom>
              <a:avLst/>
              <a:gdLst/>
              <a:ahLst/>
              <a:cxnLst/>
              <a:rect l="l" t="t" r="r" b="b"/>
              <a:pathLst>
                <a:path w="915670" h="197485">
                  <a:moveTo>
                    <a:pt x="0" y="0"/>
                  </a:moveTo>
                  <a:lnTo>
                    <a:pt x="13068" y="0"/>
                  </a:lnTo>
                </a:path>
                <a:path w="915670" h="197485">
                  <a:moveTo>
                    <a:pt x="130771" y="0"/>
                  </a:moveTo>
                  <a:lnTo>
                    <a:pt x="536168" y="0"/>
                  </a:lnTo>
                </a:path>
                <a:path w="915670" h="197485">
                  <a:moveTo>
                    <a:pt x="653872" y="0"/>
                  </a:moveTo>
                  <a:lnTo>
                    <a:pt x="666940" y="0"/>
                  </a:lnTo>
                </a:path>
                <a:path w="915670" h="197485">
                  <a:moveTo>
                    <a:pt x="784644" y="0"/>
                  </a:moveTo>
                  <a:lnTo>
                    <a:pt x="915424" y="0"/>
                  </a:lnTo>
                </a:path>
                <a:path w="915670" h="197485">
                  <a:moveTo>
                    <a:pt x="653872" y="197196"/>
                  </a:moveTo>
                  <a:lnTo>
                    <a:pt x="666940" y="197196"/>
                  </a:lnTo>
                </a:path>
                <a:path w="915670" h="197485">
                  <a:moveTo>
                    <a:pt x="784644" y="197196"/>
                  </a:moveTo>
                  <a:lnTo>
                    <a:pt x="797725" y="197196"/>
                  </a:lnTo>
                </a:path>
                <a:path w="915670" h="197485">
                  <a:moveTo>
                    <a:pt x="523100" y="197196"/>
                  </a:moveTo>
                  <a:lnTo>
                    <a:pt x="536168" y="197196"/>
                  </a:lnTo>
                </a:path>
                <a:path w="915670" h="197485">
                  <a:moveTo>
                    <a:pt x="392328" y="197196"/>
                  </a:moveTo>
                  <a:lnTo>
                    <a:pt x="405396" y="197196"/>
                  </a:lnTo>
                </a:path>
                <a:path w="915670" h="197485">
                  <a:moveTo>
                    <a:pt x="261543" y="197196"/>
                  </a:moveTo>
                  <a:lnTo>
                    <a:pt x="274624" y="197196"/>
                  </a:lnTo>
                </a:path>
                <a:path w="915670" h="197485">
                  <a:moveTo>
                    <a:pt x="130771" y="197196"/>
                  </a:moveTo>
                  <a:lnTo>
                    <a:pt x="143840" y="197196"/>
                  </a:lnTo>
                </a:path>
                <a:path w="915670" h="197485">
                  <a:moveTo>
                    <a:pt x="0" y="197196"/>
                  </a:moveTo>
                  <a:lnTo>
                    <a:pt x="13068" y="197196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766151" y="4742577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12700">
              <a:solidFill>
                <a:srgbClr val="4A5661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object 97"/>
          <p:cNvSpPr txBox="1"/>
          <p:nvPr/>
        </p:nvSpPr>
        <p:spPr>
          <a:xfrm rot="18900000">
            <a:off x="6431967" y="4474763"/>
            <a:ext cx="306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2015/16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98" name="object 98"/>
          <p:cNvSpPr txBox="1"/>
          <p:nvPr/>
        </p:nvSpPr>
        <p:spPr>
          <a:xfrm rot="18900000">
            <a:off x="6576292" y="4473186"/>
            <a:ext cx="3018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2016/17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99" name="object 99"/>
          <p:cNvSpPr txBox="1"/>
          <p:nvPr/>
        </p:nvSpPr>
        <p:spPr>
          <a:xfrm rot="18900000">
            <a:off x="6725273" y="4469622"/>
            <a:ext cx="2928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2017/18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00" name="object 100"/>
          <p:cNvSpPr txBox="1"/>
          <p:nvPr/>
        </p:nvSpPr>
        <p:spPr>
          <a:xfrm rot="18900000">
            <a:off x="6853062" y="4475099"/>
            <a:ext cx="3070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2018/19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01" name="object 101"/>
          <p:cNvSpPr txBox="1"/>
          <p:nvPr/>
        </p:nvSpPr>
        <p:spPr>
          <a:xfrm rot="18900000">
            <a:off x="6975057" y="4483032"/>
            <a:ext cx="32843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2019/20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02" name="object 102"/>
          <p:cNvSpPr txBox="1"/>
          <p:nvPr/>
        </p:nvSpPr>
        <p:spPr>
          <a:xfrm rot="18900000">
            <a:off x="7118617" y="4481787"/>
            <a:ext cx="325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2020/21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03" name="object 103"/>
          <p:cNvSpPr txBox="1"/>
          <p:nvPr/>
        </p:nvSpPr>
        <p:spPr>
          <a:xfrm rot="18900000">
            <a:off x="7264388" y="4479606"/>
            <a:ext cx="3193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2021/22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04" name="object 104"/>
          <p:cNvSpPr txBox="1"/>
          <p:nvPr/>
        </p:nvSpPr>
        <p:spPr>
          <a:xfrm rot="18900000">
            <a:off x="7385628" y="4487840"/>
            <a:ext cx="3414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2022/23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434888" y="4266920"/>
            <a:ext cx="8351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4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407419" y="4055203"/>
            <a:ext cx="11067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10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386885" y="3843484"/>
            <a:ext cx="13172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385839" y="3631767"/>
            <a:ext cx="13240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382890" y="3420048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384984" y="3208332"/>
            <a:ext cx="13308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50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538574" y="2998273"/>
            <a:ext cx="856211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kern="0" spc="-32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West</a:t>
            </a:r>
            <a:r>
              <a:rPr sz="1088" kern="0" spc="9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088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Midlands</a:t>
            </a:r>
            <a:endParaRPr sz="1088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755442" y="3287876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755442" y="3498737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755442" y="3709583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755442" y="3920442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3748652" y="4127906"/>
            <a:ext cx="1118301" cy="221352"/>
            <a:chOff x="3144295" y="4542204"/>
            <a:chExt cx="1045844" cy="207010"/>
          </a:xfrm>
        </p:grpSpPr>
        <p:sp>
          <p:nvSpPr>
            <p:cNvPr id="117" name="object 117"/>
            <p:cNvSpPr/>
            <p:nvPr/>
          </p:nvSpPr>
          <p:spPr>
            <a:xfrm>
              <a:off x="3268345" y="4545379"/>
              <a:ext cx="915669" cy="0"/>
            </a:xfrm>
            <a:custGeom>
              <a:avLst/>
              <a:gdLst/>
              <a:ahLst/>
              <a:cxnLst/>
              <a:rect l="l" t="t" r="r" b="b"/>
              <a:pathLst>
                <a:path w="915670">
                  <a:moveTo>
                    <a:pt x="0" y="0"/>
                  </a:moveTo>
                  <a:lnTo>
                    <a:pt x="405409" y="0"/>
                  </a:lnTo>
                </a:path>
                <a:path w="915670">
                  <a:moveTo>
                    <a:pt x="523112" y="0"/>
                  </a:moveTo>
                  <a:lnTo>
                    <a:pt x="666953" y="0"/>
                  </a:lnTo>
                </a:path>
                <a:path w="915670">
                  <a:moveTo>
                    <a:pt x="784656" y="0"/>
                  </a:moveTo>
                  <a:lnTo>
                    <a:pt x="915432" y="0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3150645" y="4742577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12700">
              <a:solidFill>
                <a:srgbClr val="4A5661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9" name="object 119"/>
          <p:cNvSpPr txBox="1"/>
          <p:nvPr/>
        </p:nvSpPr>
        <p:spPr>
          <a:xfrm rot="18900000">
            <a:off x="3635255" y="4474763"/>
            <a:ext cx="306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2015/16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20" name="object 120"/>
          <p:cNvSpPr txBox="1"/>
          <p:nvPr/>
        </p:nvSpPr>
        <p:spPr>
          <a:xfrm rot="18900000">
            <a:off x="3779581" y="4473186"/>
            <a:ext cx="3018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2016/17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21" name="object 121"/>
          <p:cNvSpPr txBox="1"/>
          <p:nvPr/>
        </p:nvSpPr>
        <p:spPr>
          <a:xfrm rot="18900000">
            <a:off x="3928560" y="4469622"/>
            <a:ext cx="2928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2017/18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22" name="object 122"/>
          <p:cNvSpPr txBox="1"/>
          <p:nvPr/>
        </p:nvSpPr>
        <p:spPr>
          <a:xfrm rot="18900000">
            <a:off x="4056351" y="4475099"/>
            <a:ext cx="3070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2018/19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23" name="object 123"/>
          <p:cNvSpPr txBox="1"/>
          <p:nvPr/>
        </p:nvSpPr>
        <p:spPr>
          <a:xfrm rot="18900000">
            <a:off x="4178345" y="4483032"/>
            <a:ext cx="32843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2019/20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24" name="object 124"/>
          <p:cNvSpPr txBox="1"/>
          <p:nvPr/>
        </p:nvSpPr>
        <p:spPr>
          <a:xfrm rot="18900000">
            <a:off x="4321904" y="4481787"/>
            <a:ext cx="325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2020/21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25" name="object 125"/>
          <p:cNvSpPr txBox="1"/>
          <p:nvPr/>
        </p:nvSpPr>
        <p:spPr>
          <a:xfrm rot="18900000">
            <a:off x="4467675" y="4479606"/>
            <a:ext cx="3193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2021/22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26" name="object 126"/>
          <p:cNvSpPr txBox="1"/>
          <p:nvPr/>
        </p:nvSpPr>
        <p:spPr>
          <a:xfrm rot="18900000">
            <a:off x="4588915" y="4487840"/>
            <a:ext cx="3414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2022/23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638176" y="4266920"/>
            <a:ext cx="8351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4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610707" y="4055203"/>
            <a:ext cx="11067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10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590172" y="3843484"/>
            <a:ext cx="13172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589127" y="3631767"/>
            <a:ext cx="13240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586180" y="3420048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 dirty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588272" y="3208332"/>
            <a:ext cx="13308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50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741864" y="2998273"/>
            <a:ext cx="642328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South</a:t>
            </a:r>
            <a:r>
              <a:rPr sz="1088" kern="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East</a:t>
            </a:r>
            <a:endParaRPr sz="1088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153798" y="3287876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153798" y="3498737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153798" y="3709583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5147008" y="3917047"/>
            <a:ext cx="1118301" cy="432519"/>
            <a:chOff x="4452048" y="4345007"/>
            <a:chExt cx="1045844" cy="404495"/>
          </a:xfrm>
        </p:grpSpPr>
        <p:sp>
          <p:nvSpPr>
            <p:cNvPr id="138" name="object 138"/>
            <p:cNvSpPr/>
            <p:nvPr/>
          </p:nvSpPr>
          <p:spPr>
            <a:xfrm>
              <a:off x="4576102" y="4348182"/>
              <a:ext cx="915669" cy="197485"/>
            </a:xfrm>
            <a:custGeom>
              <a:avLst/>
              <a:gdLst/>
              <a:ahLst/>
              <a:cxnLst/>
              <a:rect l="l" t="t" r="r" b="b"/>
              <a:pathLst>
                <a:path w="915670" h="197485">
                  <a:moveTo>
                    <a:pt x="0" y="0"/>
                  </a:moveTo>
                  <a:lnTo>
                    <a:pt x="143852" y="0"/>
                  </a:lnTo>
                </a:path>
                <a:path w="915670" h="197485">
                  <a:moveTo>
                    <a:pt x="261556" y="0"/>
                  </a:moveTo>
                  <a:lnTo>
                    <a:pt x="915428" y="0"/>
                  </a:lnTo>
                </a:path>
                <a:path w="915670" h="197485">
                  <a:moveTo>
                    <a:pt x="261556" y="197196"/>
                  </a:moveTo>
                  <a:lnTo>
                    <a:pt x="274624" y="197196"/>
                  </a:lnTo>
                </a:path>
                <a:path w="915670" h="197485">
                  <a:moveTo>
                    <a:pt x="392328" y="197196"/>
                  </a:moveTo>
                  <a:lnTo>
                    <a:pt x="405396" y="197196"/>
                  </a:lnTo>
                </a:path>
                <a:path w="915670" h="197485">
                  <a:moveTo>
                    <a:pt x="523100" y="197196"/>
                  </a:moveTo>
                  <a:lnTo>
                    <a:pt x="536168" y="197196"/>
                  </a:lnTo>
                </a:path>
                <a:path w="915670" h="197485">
                  <a:moveTo>
                    <a:pt x="653872" y="197196"/>
                  </a:moveTo>
                  <a:lnTo>
                    <a:pt x="666953" y="197196"/>
                  </a:lnTo>
                </a:path>
                <a:path w="915670" h="197485">
                  <a:moveTo>
                    <a:pt x="784656" y="197196"/>
                  </a:moveTo>
                  <a:lnTo>
                    <a:pt x="797725" y="197196"/>
                  </a:lnTo>
                </a:path>
                <a:path w="915670" h="197485">
                  <a:moveTo>
                    <a:pt x="130759" y="197196"/>
                  </a:moveTo>
                  <a:lnTo>
                    <a:pt x="143852" y="197196"/>
                  </a:lnTo>
                </a:path>
                <a:path w="915670" h="197485">
                  <a:moveTo>
                    <a:pt x="0" y="197196"/>
                  </a:moveTo>
                  <a:lnTo>
                    <a:pt x="13068" y="197196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58398" y="4742577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12700">
              <a:solidFill>
                <a:srgbClr val="4A5661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0" name="object 140"/>
          <p:cNvSpPr txBox="1"/>
          <p:nvPr/>
        </p:nvSpPr>
        <p:spPr>
          <a:xfrm rot="18900000">
            <a:off x="5033611" y="4474763"/>
            <a:ext cx="306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2015/16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41" name="object 141"/>
          <p:cNvSpPr txBox="1"/>
          <p:nvPr/>
        </p:nvSpPr>
        <p:spPr>
          <a:xfrm rot="18900000">
            <a:off x="5177937" y="4473186"/>
            <a:ext cx="3018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2016/17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42" name="object 142"/>
          <p:cNvSpPr txBox="1"/>
          <p:nvPr/>
        </p:nvSpPr>
        <p:spPr>
          <a:xfrm rot="18900000">
            <a:off x="5326916" y="4469622"/>
            <a:ext cx="2928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2017/18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43" name="object 143"/>
          <p:cNvSpPr txBox="1"/>
          <p:nvPr/>
        </p:nvSpPr>
        <p:spPr>
          <a:xfrm rot="18900000">
            <a:off x="5454706" y="4475099"/>
            <a:ext cx="3070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2018/19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44" name="object 144"/>
          <p:cNvSpPr txBox="1"/>
          <p:nvPr/>
        </p:nvSpPr>
        <p:spPr>
          <a:xfrm rot="18900000">
            <a:off x="5576700" y="4483032"/>
            <a:ext cx="32843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2019/20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45" name="object 145"/>
          <p:cNvSpPr txBox="1"/>
          <p:nvPr/>
        </p:nvSpPr>
        <p:spPr>
          <a:xfrm rot="18900000">
            <a:off x="5720261" y="4481787"/>
            <a:ext cx="325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2020/21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46" name="object 146"/>
          <p:cNvSpPr txBox="1"/>
          <p:nvPr/>
        </p:nvSpPr>
        <p:spPr>
          <a:xfrm rot="18900000">
            <a:off x="5866032" y="4479606"/>
            <a:ext cx="3193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2021/22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47" name="object 147"/>
          <p:cNvSpPr txBox="1"/>
          <p:nvPr/>
        </p:nvSpPr>
        <p:spPr>
          <a:xfrm rot="18900000">
            <a:off x="5987271" y="4487840"/>
            <a:ext cx="3414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2022/23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036533" y="4266920"/>
            <a:ext cx="8351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4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009063" y="4055203"/>
            <a:ext cx="11067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10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988528" y="3843484"/>
            <a:ext cx="13172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987481" y="3631767"/>
            <a:ext cx="13240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984534" y="3420048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986627" y="3208332"/>
            <a:ext cx="13308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50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140219" y="2998273"/>
            <a:ext cx="678994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South</a:t>
            </a:r>
            <a:r>
              <a:rPr sz="1088" kern="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West</a:t>
            </a:r>
            <a:endParaRPr sz="1088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357085" y="3287876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4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2357085" y="3498737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4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2357085" y="3709583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4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2350295" y="3917047"/>
            <a:ext cx="1118301" cy="432519"/>
            <a:chOff x="1836540" y="4345007"/>
            <a:chExt cx="1045844" cy="404495"/>
          </a:xfrm>
        </p:grpSpPr>
        <p:sp>
          <p:nvSpPr>
            <p:cNvPr id="159" name="object 159"/>
            <p:cNvSpPr/>
            <p:nvPr/>
          </p:nvSpPr>
          <p:spPr>
            <a:xfrm>
              <a:off x="1842890" y="4348182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42890" y="4545379"/>
              <a:ext cx="915669" cy="0"/>
            </a:xfrm>
            <a:custGeom>
              <a:avLst/>
              <a:gdLst/>
              <a:ahLst/>
              <a:cxnLst/>
              <a:rect l="l" t="t" r="r" b="b"/>
              <a:pathLst>
                <a:path w="915669">
                  <a:moveTo>
                    <a:pt x="771569" y="0"/>
                  </a:moveTo>
                  <a:lnTo>
                    <a:pt x="784650" y="0"/>
                  </a:lnTo>
                </a:path>
                <a:path w="915669">
                  <a:moveTo>
                    <a:pt x="902354" y="0"/>
                  </a:moveTo>
                  <a:lnTo>
                    <a:pt x="915435" y="0"/>
                  </a:lnTo>
                </a:path>
                <a:path w="915669">
                  <a:moveTo>
                    <a:pt x="640810" y="0"/>
                  </a:moveTo>
                  <a:lnTo>
                    <a:pt x="653878" y="0"/>
                  </a:lnTo>
                </a:path>
                <a:path w="915669">
                  <a:moveTo>
                    <a:pt x="510025" y="0"/>
                  </a:moveTo>
                  <a:lnTo>
                    <a:pt x="523106" y="0"/>
                  </a:lnTo>
                </a:path>
                <a:path w="915669">
                  <a:moveTo>
                    <a:pt x="379253" y="0"/>
                  </a:moveTo>
                  <a:lnTo>
                    <a:pt x="392322" y="0"/>
                  </a:lnTo>
                </a:path>
                <a:path w="915669">
                  <a:moveTo>
                    <a:pt x="248481" y="0"/>
                  </a:moveTo>
                  <a:lnTo>
                    <a:pt x="261550" y="0"/>
                  </a:lnTo>
                </a:path>
                <a:path w="915669">
                  <a:moveTo>
                    <a:pt x="0" y="0"/>
                  </a:moveTo>
                  <a:lnTo>
                    <a:pt x="130778" y="0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1842890" y="4742577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12700">
              <a:solidFill>
                <a:srgbClr val="4A5661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2" name="object 162"/>
          <p:cNvSpPr txBox="1"/>
          <p:nvPr/>
        </p:nvSpPr>
        <p:spPr>
          <a:xfrm rot="18900000">
            <a:off x="2236897" y="4474763"/>
            <a:ext cx="306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2015/16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63" name="object 163"/>
          <p:cNvSpPr txBox="1"/>
          <p:nvPr/>
        </p:nvSpPr>
        <p:spPr>
          <a:xfrm rot="18900000">
            <a:off x="2381224" y="4473186"/>
            <a:ext cx="3018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2016/17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64" name="object 164"/>
          <p:cNvSpPr txBox="1"/>
          <p:nvPr/>
        </p:nvSpPr>
        <p:spPr>
          <a:xfrm rot="18900000">
            <a:off x="2530202" y="4469622"/>
            <a:ext cx="2928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2017/18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65" name="object 165"/>
          <p:cNvSpPr txBox="1"/>
          <p:nvPr/>
        </p:nvSpPr>
        <p:spPr>
          <a:xfrm rot="18900000">
            <a:off x="2657993" y="4475099"/>
            <a:ext cx="3070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2018/19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66" name="object 166"/>
          <p:cNvSpPr txBox="1"/>
          <p:nvPr/>
        </p:nvSpPr>
        <p:spPr>
          <a:xfrm rot="18900000">
            <a:off x="2779988" y="4483032"/>
            <a:ext cx="32843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2019/20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67" name="object 167"/>
          <p:cNvSpPr txBox="1"/>
          <p:nvPr/>
        </p:nvSpPr>
        <p:spPr>
          <a:xfrm rot="18900000">
            <a:off x="2923547" y="4481787"/>
            <a:ext cx="325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2020/21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68" name="object 168"/>
          <p:cNvSpPr txBox="1"/>
          <p:nvPr/>
        </p:nvSpPr>
        <p:spPr>
          <a:xfrm rot="18900000">
            <a:off x="3069319" y="4479606"/>
            <a:ext cx="3193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2021/22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69" name="object 169"/>
          <p:cNvSpPr txBox="1"/>
          <p:nvPr/>
        </p:nvSpPr>
        <p:spPr>
          <a:xfrm rot="18900000">
            <a:off x="3190559" y="4487840"/>
            <a:ext cx="3414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2022/23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239820" y="4266920"/>
            <a:ext cx="8351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4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2191815" y="4055203"/>
            <a:ext cx="13172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187823" y="3843484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190770" y="3631767"/>
            <a:ext cx="13240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187823" y="3420048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189915" y="3208332"/>
            <a:ext cx="13308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50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343506" y="2998273"/>
            <a:ext cx="668130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North</a:t>
            </a:r>
            <a:r>
              <a:rPr sz="1088" kern="0" spc="-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West</a:t>
            </a:r>
            <a:endParaRPr sz="1088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2357085" y="5223288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4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2357085" y="5434147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4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2350295" y="5641598"/>
            <a:ext cx="1118301" cy="643007"/>
            <a:chOff x="1836540" y="5957820"/>
            <a:chExt cx="1045844" cy="601345"/>
          </a:xfrm>
        </p:grpSpPr>
        <p:sp>
          <p:nvSpPr>
            <p:cNvPr id="180" name="object 180"/>
            <p:cNvSpPr/>
            <p:nvPr/>
          </p:nvSpPr>
          <p:spPr>
            <a:xfrm>
              <a:off x="1842890" y="5960995"/>
              <a:ext cx="915669" cy="394970"/>
            </a:xfrm>
            <a:custGeom>
              <a:avLst/>
              <a:gdLst/>
              <a:ahLst/>
              <a:cxnLst/>
              <a:rect l="l" t="t" r="r" b="b"/>
              <a:pathLst>
                <a:path w="915669" h="394970">
                  <a:moveTo>
                    <a:pt x="0" y="0"/>
                  </a:moveTo>
                  <a:lnTo>
                    <a:pt x="653878" y="0"/>
                  </a:lnTo>
                </a:path>
                <a:path w="915669" h="394970">
                  <a:moveTo>
                    <a:pt x="771582" y="0"/>
                  </a:moveTo>
                  <a:lnTo>
                    <a:pt x="915435" y="0"/>
                  </a:lnTo>
                </a:path>
                <a:path w="915669" h="394970">
                  <a:moveTo>
                    <a:pt x="902354" y="197197"/>
                  </a:moveTo>
                  <a:lnTo>
                    <a:pt x="915435" y="197197"/>
                  </a:lnTo>
                </a:path>
                <a:path w="915669" h="394970">
                  <a:moveTo>
                    <a:pt x="771582" y="197197"/>
                  </a:moveTo>
                  <a:lnTo>
                    <a:pt x="784650" y="197197"/>
                  </a:lnTo>
                </a:path>
                <a:path w="915669" h="394970">
                  <a:moveTo>
                    <a:pt x="640810" y="197197"/>
                  </a:moveTo>
                  <a:lnTo>
                    <a:pt x="653878" y="197197"/>
                  </a:lnTo>
                </a:path>
                <a:path w="915669" h="394970">
                  <a:moveTo>
                    <a:pt x="510025" y="197197"/>
                  </a:moveTo>
                  <a:lnTo>
                    <a:pt x="523106" y="197197"/>
                  </a:lnTo>
                </a:path>
                <a:path w="915669" h="394970">
                  <a:moveTo>
                    <a:pt x="379253" y="197197"/>
                  </a:moveTo>
                  <a:lnTo>
                    <a:pt x="392322" y="197197"/>
                  </a:lnTo>
                </a:path>
                <a:path w="915669" h="394970">
                  <a:moveTo>
                    <a:pt x="248481" y="197197"/>
                  </a:moveTo>
                  <a:lnTo>
                    <a:pt x="261550" y="197197"/>
                  </a:lnTo>
                </a:path>
                <a:path w="915669" h="394970">
                  <a:moveTo>
                    <a:pt x="0" y="197197"/>
                  </a:moveTo>
                  <a:lnTo>
                    <a:pt x="130778" y="197197"/>
                  </a:lnTo>
                </a:path>
                <a:path w="915669" h="394970">
                  <a:moveTo>
                    <a:pt x="640810" y="394394"/>
                  </a:moveTo>
                  <a:lnTo>
                    <a:pt x="653878" y="394394"/>
                  </a:lnTo>
                </a:path>
                <a:path w="915669" h="394970">
                  <a:moveTo>
                    <a:pt x="771582" y="394394"/>
                  </a:moveTo>
                  <a:lnTo>
                    <a:pt x="784650" y="394394"/>
                  </a:lnTo>
                </a:path>
                <a:path w="915669" h="394970">
                  <a:moveTo>
                    <a:pt x="902354" y="394394"/>
                  </a:moveTo>
                  <a:lnTo>
                    <a:pt x="915435" y="394394"/>
                  </a:lnTo>
                </a:path>
                <a:path w="915669" h="394970">
                  <a:moveTo>
                    <a:pt x="510025" y="394394"/>
                  </a:moveTo>
                  <a:lnTo>
                    <a:pt x="523106" y="394394"/>
                  </a:lnTo>
                </a:path>
                <a:path w="915669" h="394970">
                  <a:moveTo>
                    <a:pt x="248481" y="394394"/>
                  </a:moveTo>
                  <a:lnTo>
                    <a:pt x="261550" y="394394"/>
                  </a:lnTo>
                </a:path>
                <a:path w="915669" h="394970">
                  <a:moveTo>
                    <a:pt x="379253" y="394394"/>
                  </a:moveTo>
                  <a:lnTo>
                    <a:pt x="392322" y="394394"/>
                  </a:lnTo>
                </a:path>
                <a:path w="915669" h="394970">
                  <a:moveTo>
                    <a:pt x="117709" y="394394"/>
                  </a:moveTo>
                  <a:lnTo>
                    <a:pt x="130778" y="394394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1842890" y="6552587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12700">
              <a:solidFill>
                <a:srgbClr val="4A5661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2" name="object 182"/>
          <p:cNvSpPr txBox="1"/>
          <p:nvPr/>
        </p:nvSpPr>
        <p:spPr>
          <a:xfrm rot="18900000">
            <a:off x="2230888" y="6410162"/>
            <a:ext cx="306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2015/16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83" name="object 183"/>
          <p:cNvSpPr txBox="1"/>
          <p:nvPr/>
        </p:nvSpPr>
        <p:spPr>
          <a:xfrm rot="18900000">
            <a:off x="2375216" y="6408585"/>
            <a:ext cx="3018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2016/17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84" name="object 184"/>
          <p:cNvSpPr txBox="1"/>
          <p:nvPr/>
        </p:nvSpPr>
        <p:spPr>
          <a:xfrm rot="18900000">
            <a:off x="2524194" y="6405021"/>
            <a:ext cx="2928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2017/18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85" name="object 185"/>
          <p:cNvSpPr txBox="1"/>
          <p:nvPr/>
        </p:nvSpPr>
        <p:spPr>
          <a:xfrm rot="18900000">
            <a:off x="2651984" y="6410498"/>
            <a:ext cx="3070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2018/19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86" name="object 186"/>
          <p:cNvSpPr txBox="1"/>
          <p:nvPr/>
        </p:nvSpPr>
        <p:spPr>
          <a:xfrm rot="18900000">
            <a:off x="2773980" y="6418431"/>
            <a:ext cx="32843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2019/20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87" name="object 187"/>
          <p:cNvSpPr txBox="1"/>
          <p:nvPr/>
        </p:nvSpPr>
        <p:spPr>
          <a:xfrm rot="18900000">
            <a:off x="2917538" y="6417187"/>
            <a:ext cx="325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2020/21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88" name="object 188"/>
          <p:cNvSpPr txBox="1"/>
          <p:nvPr/>
        </p:nvSpPr>
        <p:spPr>
          <a:xfrm rot="18900000">
            <a:off x="3063310" y="6415005"/>
            <a:ext cx="3193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2021/22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89" name="object 189"/>
          <p:cNvSpPr txBox="1"/>
          <p:nvPr/>
        </p:nvSpPr>
        <p:spPr>
          <a:xfrm rot="18900000">
            <a:off x="3184550" y="6423239"/>
            <a:ext cx="3414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2022/23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239820" y="6202319"/>
            <a:ext cx="8351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4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212350" y="5990602"/>
            <a:ext cx="11067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10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191815" y="5778883"/>
            <a:ext cx="13172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190770" y="5567165"/>
            <a:ext cx="13240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2187823" y="5355448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2189915" y="5143730"/>
            <a:ext cx="13308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50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2343504" y="4797875"/>
            <a:ext cx="803250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Yorkshire</a:t>
            </a:r>
            <a:r>
              <a:rPr sz="1088" kern="0" spc="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088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and</a:t>
            </a:r>
            <a:endParaRPr sz="1088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2343504" y="4933674"/>
            <a:ext cx="704116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kern="0" spc="-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the</a:t>
            </a:r>
            <a:r>
              <a:rPr sz="1088" kern="0" spc="-14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088" kern="0" spc="-9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Humber</a:t>
            </a:r>
            <a:endParaRPr sz="1088" kern="0" dirty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3755442" y="5223288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3755442" y="5434147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3755442" y="5644993"/>
            <a:ext cx="1104721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3132" y="0"/>
                </a:lnTo>
              </a:path>
            </a:pathLst>
          </a:custGeom>
          <a:ln w="6350">
            <a:solidFill>
              <a:srgbClr val="E1E0E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3748652" y="5852458"/>
            <a:ext cx="1118301" cy="432519"/>
            <a:chOff x="3144295" y="6155018"/>
            <a:chExt cx="1045844" cy="404495"/>
          </a:xfrm>
        </p:grpSpPr>
        <p:sp>
          <p:nvSpPr>
            <p:cNvPr id="202" name="object 202"/>
            <p:cNvSpPr/>
            <p:nvPr/>
          </p:nvSpPr>
          <p:spPr>
            <a:xfrm>
              <a:off x="3150645" y="6158193"/>
              <a:ext cx="1033144" cy="197485"/>
            </a:xfrm>
            <a:custGeom>
              <a:avLst/>
              <a:gdLst/>
              <a:ahLst/>
              <a:cxnLst/>
              <a:rect l="l" t="t" r="r" b="b"/>
              <a:pathLst>
                <a:path w="1033145" h="197485">
                  <a:moveTo>
                    <a:pt x="0" y="0"/>
                  </a:moveTo>
                  <a:lnTo>
                    <a:pt x="261552" y="0"/>
                  </a:lnTo>
                </a:path>
                <a:path w="1033145" h="197485">
                  <a:moveTo>
                    <a:pt x="379256" y="0"/>
                  </a:moveTo>
                  <a:lnTo>
                    <a:pt x="653881" y="0"/>
                  </a:lnTo>
                </a:path>
                <a:path w="1033145" h="197485">
                  <a:moveTo>
                    <a:pt x="771584" y="0"/>
                  </a:moveTo>
                  <a:lnTo>
                    <a:pt x="1033132" y="0"/>
                  </a:lnTo>
                </a:path>
                <a:path w="1033145" h="197485">
                  <a:moveTo>
                    <a:pt x="902343" y="197196"/>
                  </a:moveTo>
                  <a:lnTo>
                    <a:pt x="915424" y="197196"/>
                  </a:lnTo>
                </a:path>
                <a:path w="1033145" h="197485">
                  <a:moveTo>
                    <a:pt x="771584" y="197196"/>
                  </a:moveTo>
                  <a:lnTo>
                    <a:pt x="784652" y="197196"/>
                  </a:lnTo>
                </a:path>
                <a:path w="1033145" h="197485">
                  <a:moveTo>
                    <a:pt x="640800" y="197196"/>
                  </a:moveTo>
                  <a:lnTo>
                    <a:pt x="653881" y="197196"/>
                  </a:lnTo>
                </a:path>
                <a:path w="1033145" h="197485">
                  <a:moveTo>
                    <a:pt x="510028" y="197196"/>
                  </a:moveTo>
                  <a:lnTo>
                    <a:pt x="523096" y="197196"/>
                  </a:lnTo>
                </a:path>
                <a:path w="1033145" h="197485">
                  <a:moveTo>
                    <a:pt x="379256" y="197196"/>
                  </a:moveTo>
                  <a:lnTo>
                    <a:pt x="392324" y="197196"/>
                  </a:lnTo>
                </a:path>
                <a:path w="1033145" h="197485">
                  <a:moveTo>
                    <a:pt x="248484" y="197196"/>
                  </a:moveTo>
                  <a:lnTo>
                    <a:pt x="261552" y="197196"/>
                  </a:lnTo>
                </a:path>
                <a:path w="1033145" h="197485">
                  <a:moveTo>
                    <a:pt x="117699" y="197196"/>
                  </a:moveTo>
                  <a:lnTo>
                    <a:pt x="130780" y="197196"/>
                  </a:lnTo>
                </a:path>
              </a:pathLst>
            </a:custGeom>
            <a:ln w="6350">
              <a:solidFill>
                <a:srgbClr val="E1E0E8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3150645" y="6552587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5">
                  <a:moveTo>
                    <a:pt x="0" y="0"/>
                  </a:moveTo>
                  <a:lnTo>
                    <a:pt x="1033132" y="0"/>
                  </a:lnTo>
                </a:path>
              </a:pathLst>
            </a:custGeom>
            <a:ln w="12700">
              <a:solidFill>
                <a:srgbClr val="4A5661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 rot="18900000">
            <a:off x="3629246" y="6410162"/>
            <a:ext cx="306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2015/16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05" name="object 205"/>
          <p:cNvSpPr txBox="1"/>
          <p:nvPr/>
        </p:nvSpPr>
        <p:spPr>
          <a:xfrm rot="18900000">
            <a:off x="3773573" y="6408585"/>
            <a:ext cx="3018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2016/17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06" name="object 206"/>
          <p:cNvSpPr txBox="1"/>
          <p:nvPr/>
        </p:nvSpPr>
        <p:spPr>
          <a:xfrm rot="18900000">
            <a:off x="3922552" y="6405021"/>
            <a:ext cx="2928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36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2017/18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07" name="object 207"/>
          <p:cNvSpPr txBox="1"/>
          <p:nvPr/>
        </p:nvSpPr>
        <p:spPr>
          <a:xfrm rot="18900000">
            <a:off x="4050342" y="6410498"/>
            <a:ext cx="3070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2018/19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08" name="object 208"/>
          <p:cNvSpPr txBox="1"/>
          <p:nvPr/>
        </p:nvSpPr>
        <p:spPr>
          <a:xfrm rot="18900000">
            <a:off x="4172337" y="6418431"/>
            <a:ext cx="32843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2019/20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09" name="object 209"/>
          <p:cNvSpPr txBox="1"/>
          <p:nvPr/>
        </p:nvSpPr>
        <p:spPr>
          <a:xfrm rot="18900000">
            <a:off x="4315895" y="6417187"/>
            <a:ext cx="3251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2020/21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0" name="object 210"/>
          <p:cNvSpPr txBox="1"/>
          <p:nvPr/>
        </p:nvSpPr>
        <p:spPr>
          <a:xfrm rot="18900000">
            <a:off x="4461666" y="6415005"/>
            <a:ext cx="3193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2021/22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1" name="object 211"/>
          <p:cNvSpPr txBox="1"/>
          <p:nvPr/>
        </p:nvSpPr>
        <p:spPr>
          <a:xfrm rot="18900000">
            <a:off x="4582907" y="6423239"/>
            <a:ext cx="3414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635"/>
              </a:lnSpc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2022/23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638176" y="6202319"/>
            <a:ext cx="8351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45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610707" y="5990602"/>
            <a:ext cx="110676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10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590172" y="5778883"/>
            <a:ext cx="13172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20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589127" y="5567165"/>
            <a:ext cx="132404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30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3586180" y="5355448"/>
            <a:ext cx="135119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40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588272" y="5143730"/>
            <a:ext cx="133083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635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50</a:t>
            </a:r>
            <a:endParaRPr sz="635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3741863" y="4933674"/>
            <a:ext cx="369373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Wales</a:t>
            </a:r>
            <a:endParaRPr sz="1088" kern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883886" y="1120188"/>
            <a:ext cx="195438" cy="4466982"/>
          </a:xfrm>
          <a:prstGeom prst="rect">
            <a:avLst/>
          </a:prstGeom>
        </p:spPr>
        <p:txBody>
          <a:bodyPr vert="vert270" wrap="square" lIns="0" tIns="2879" rIns="0" bIns="0" rtlCol="0">
            <a:spAutoFit/>
          </a:bodyPr>
          <a:lstStyle/>
          <a:p>
            <a:pPr marL="11516" defTabSz="829178">
              <a:spcBef>
                <a:spcPts val="23"/>
              </a:spcBef>
            </a:pPr>
            <a:r>
              <a:rPr sz="1270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Percentage</a:t>
            </a:r>
            <a:r>
              <a:rPr sz="1270" kern="0" spc="14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270" kern="0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of</a:t>
            </a:r>
            <a:r>
              <a:rPr sz="1270" kern="0" spc="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270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proceedings</a:t>
            </a:r>
            <a:r>
              <a:rPr sz="1270" kern="0" spc="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270" kern="0" spc="-27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that</a:t>
            </a:r>
            <a:r>
              <a:rPr sz="1270" kern="0" spc="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270" kern="0" spc="-32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involve</a:t>
            </a:r>
            <a:r>
              <a:rPr sz="1270" kern="0" spc="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270" kern="0" spc="-23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same-</a:t>
            </a:r>
            <a:r>
              <a:rPr sz="1270" kern="0" spc="-32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day</a:t>
            </a:r>
            <a:r>
              <a:rPr sz="1270" kern="0" spc="18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 </a:t>
            </a:r>
            <a:r>
              <a:rPr sz="1270" kern="0" spc="-9" dirty="0">
                <a:solidFill>
                  <a:sysClr val="windowText" lastClr="000000"/>
                </a:solidFill>
                <a:latin typeface="Founders Grotesk Regular"/>
                <a:cs typeface="Founders Grotesk Regular"/>
              </a:rPr>
              <a:t>hearings</a:t>
            </a:r>
            <a:endParaRPr sz="1270" kern="0" dirty="0">
              <a:solidFill>
                <a:sysClr val="windowText" lastClr="000000"/>
              </a:solidFill>
              <a:latin typeface="Founders Grotesk Regular"/>
              <a:cs typeface="Founders Grotesk Regular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2357092" y="2072038"/>
            <a:ext cx="1104721" cy="490234"/>
          </a:xfrm>
          <a:custGeom>
            <a:avLst/>
            <a:gdLst/>
            <a:ahLst/>
            <a:cxnLst/>
            <a:rect l="l" t="t" r="r" b="b"/>
            <a:pathLst>
              <a:path w="1033144" h="458469">
                <a:moveTo>
                  <a:pt x="117703" y="59486"/>
                </a:moveTo>
                <a:lnTo>
                  <a:pt x="0" y="59486"/>
                </a:lnTo>
                <a:lnTo>
                  <a:pt x="0" y="458089"/>
                </a:lnTo>
                <a:lnTo>
                  <a:pt x="117703" y="458089"/>
                </a:lnTo>
                <a:lnTo>
                  <a:pt x="117703" y="59486"/>
                </a:lnTo>
                <a:close/>
              </a:path>
              <a:path w="1033144" h="458469">
                <a:moveTo>
                  <a:pt x="248475" y="138811"/>
                </a:moveTo>
                <a:lnTo>
                  <a:pt x="130771" y="138811"/>
                </a:lnTo>
                <a:lnTo>
                  <a:pt x="130771" y="458101"/>
                </a:lnTo>
                <a:lnTo>
                  <a:pt x="248475" y="458101"/>
                </a:lnTo>
                <a:lnTo>
                  <a:pt x="248475" y="138811"/>
                </a:lnTo>
                <a:close/>
              </a:path>
              <a:path w="1033144" h="458469">
                <a:moveTo>
                  <a:pt x="379247" y="99148"/>
                </a:moveTo>
                <a:lnTo>
                  <a:pt x="261543" y="99148"/>
                </a:lnTo>
                <a:lnTo>
                  <a:pt x="261543" y="458101"/>
                </a:lnTo>
                <a:lnTo>
                  <a:pt x="379247" y="458101"/>
                </a:lnTo>
                <a:lnTo>
                  <a:pt x="379247" y="99148"/>
                </a:lnTo>
                <a:close/>
              </a:path>
              <a:path w="1033144" h="458469">
                <a:moveTo>
                  <a:pt x="510019" y="118986"/>
                </a:moveTo>
                <a:lnTo>
                  <a:pt x="392315" y="118986"/>
                </a:lnTo>
                <a:lnTo>
                  <a:pt x="392315" y="458101"/>
                </a:lnTo>
                <a:lnTo>
                  <a:pt x="510019" y="458101"/>
                </a:lnTo>
                <a:lnTo>
                  <a:pt x="510019" y="118986"/>
                </a:lnTo>
                <a:close/>
              </a:path>
              <a:path w="1033144" h="458469">
                <a:moveTo>
                  <a:pt x="640803" y="138811"/>
                </a:moveTo>
                <a:lnTo>
                  <a:pt x="523100" y="138811"/>
                </a:lnTo>
                <a:lnTo>
                  <a:pt x="523100" y="458101"/>
                </a:lnTo>
                <a:lnTo>
                  <a:pt x="640803" y="458101"/>
                </a:lnTo>
                <a:lnTo>
                  <a:pt x="640803" y="138811"/>
                </a:lnTo>
                <a:close/>
              </a:path>
              <a:path w="1033144" h="458469">
                <a:moveTo>
                  <a:pt x="771575" y="0"/>
                </a:moveTo>
                <a:lnTo>
                  <a:pt x="653872" y="0"/>
                </a:lnTo>
                <a:lnTo>
                  <a:pt x="653872" y="458089"/>
                </a:lnTo>
                <a:lnTo>
                  <a:pt x="771575" y="458089"/>
                </a:lnTo>
                <a:lnTo>
                  <a:pt x="771575" y="0"/>
                </a:lnTo>
                <a:close/>
              </a:path>
              <a:path w="1033144" h="458469">
                <a:moveTo>
                  <a:pt x="902347" y="138811"/>
                </a:moveTo>
                <a:lnTo>
                  <a:pt x="784644" y="138811"/>
                </a:lnTo>
                <a:lnTo>
                  <a:pt x="784644" y="458101"/>
                </a:lnTo>
                <a:lnTo>
                  <a:pt x="902347" y="458101"/>
                </a:lnTo>
                <a:lnTo>
                  <a:pt x="902347" y="138811"/>
                </a:lnTo>
                <a:close/>
              </a:path>
              <a:path w="1033144" h="458469">
                <a:moveTo>
                  <a:pt x="1033132" y="99148"/>
                </a:moveTo>
                <a:lnTo>
                  <a:pt x="915428" y="99148"/>
                </a:lnTo>
                <a:lnTo>
                  <a:pt x="915428" y="458101"/>
                </a:lnTo>
                <a:lnTo>
                  <a:pt x="1033132" y="458101"/>
                </a:lnTo>
                <a:lnTo>
                  <a:pt x="1033132" y="99148"/>
                </a:lnTo>
                <a:close/>
              </a:path>
            </a:pathLst>
          </a:custGeom>
          <a:solidFill>
            <a:srgbClr val="171C4F"/>
          </a:solidFill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3755438" y="2008431"/>
            <a:ext cx="1104721" cy="554058"/>
          </a:xfrm>
          <a:custGeom>
            <a:avLst/>
            <a:gdLst/>
            <a:ahLst/>
            <a:cxnLst/>
            <a:rect l="l" t="t" r="r" b="b"/>
            <a:pathLst>
              <a:path w="1033145" h="518160">
                <a:moveTo>
                  <a:pt x="117703" y="59486"/>
                </a:moveTo>
                <a:lnTo>
                  <a:pt x="0" y="59486"/>
                </a:lnTo>
                <a:lnTo>
                  <a:pt x="0" y="517575"/>
                </a:lnTo>
                <a:lnTo>
                  <a:pt x="117703" y="517575"/>
                </a:lnTo>
                <a:lnTo>
                  <a:pt x="117703" y="59486"/>
                </a:lnTo>
                <a:close/>
              </a:path>
              <a:path w="1033145" h="518160">
                <a:moveTo>
                  <a:pt x="248488" y="198297"/>
                </a:moveTo>
                <a:lnTo>
                  <a:pt x="130784" y="198297"/>
                </a:lnTo>
                <a:lnTo>
                  <a:pt x="130784" y="517588"/>
                </a:lnTo>
                <a:lnTo>
                  <a:pt x="248488" y="517588"/>
                </a:lnTo>
                <a:lnTo>
                  <a:pt x="248488" y="198297"/>
                </a:lnTo>
                <a:close/>
              </a:path>
              <a:path w="1033145" h="518160">
                <a:moveTo>
                  <a:pt x="379260" y="99148"/>
                </a:moveTo>
                <a:lnTo>
                  <a:pt x="261556" y="99148"/>
                </a:lnTo>
                <a:lnTo>
                  <a:pt x="261556" y="517588"/>
                </a:lnTo>
                <a:lnTo>
                  <a:pt x="379260" y="517588"/>
                </a:lnTo>
                <a:lnTo>
                  <a:pt x="379260" y="99148"/>
                </a:lnTo>
                <a:close/>
              </a:path>
              <a:path w="1033145" h="518160">
                <a:moveTo>
                  <a:pt x="510019" y="158635"/>
                </a:moveTo>
                <a:lnTo>
                  <a:pt x="392328" y="158635"/>
                </a:lnTo>
                <a:lnTo>
                  <a:pt x="392328" y="517588"/>
                </a:lnTo>
                <a:lnTo>
                  <a:pt x="510019" y="517588"/>
                </a:lnTo>
                <a:lnTo>
                  <a:pt x="510019" y="158635"/>
                </a:lnTo>
                <a:close/>
              </a:path>
              <a:path w="1033145" h="518160">
                <a:moveTo>
                  <a:pt x="640803" y="138811"/>
                </a:moveTo>
                <a:lnTo>
                  <a:pt x="523113" y="138811"/>
                </a:lnTo>
                <a:lnTo>
                  <a:pt x="523113" y="517588"/>
                </a:lnTo>
                <a:lnTo>
                  <a:pt x="640803" y="517588"/>
                </a:lnTo>
                <a:lnTo>
                  <a:pt x="640803" y="138811"/>
                </a:lnTo>
                <a:close/>
              </a:path>
              <a:path w="1033145" h="518160">
                <a:moveTo>
                  <a:pt x="771588" y="19824"/>
                </a:moveTo>
                <a:lnTo>
                  <a:pt x="653884" y="19824"/>
                </a:lnTo>
                <a:lnTo>
                  <a:pt x="653884" y="517575"/>
                </a:lnTo>
                <a:lnTo>
                  <a:pt x="771588" y="517575"/>
                </a:lnTo>
                <a:lnTo>
                  <a:pt x="771588" y="19824"/>
                </a:lnTo>
                <a:close/>
              </a:path>
              <a:path w="1033145" h="518160">
                <a:moveTo>
                  <a:pt x="902360" y="0"/>
                </a:moveTo>
                <a:lnTo>
                  <a:pt x="784656" y="0"/>
                </a:lnTo>
                <a:lnTo>
                  <a:pt x="784656" y="517588"/>
                </a:lnTo>
                <a:lnTo>
                  <a:pt x="902360" y="517588"/>
                </a:lnTo>
                <a:lnTo>
                  <a:pt x="902360" y="0"/>
                </a:lnTo>
                <a:close/>
              </a:path>
              <a:path w="1033145" h="518160">
                <a:moveTo>
                  <a:pt x="1033132" y="138811"/>
                </a:moveTo>
                <a:lnTo>
                  <a:pt x="915428" y="138811"/>
                </a:lnTo>
                <a:lnTo>
                  <a:pt x="915428" y="517588"/>
                </a:lnTo>
                <a:lnTo>
                  <a:pt x="1033132" y="517588"/>
                </a:lnTo>
                <a:lnTo>
                  <a:pt x="1033132" y="138811"/>
                </a:lnTo>
                <a:close/>
              </a:path>
            </a:pathLst>
          </a:custGeom>
          <a:solidFill>
            <a:srgbClr val="FFD139"/>
          </a:solidFill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5153798" y="2305286"/>
            <a:ext cx="1104721" cy="256658"/>
          </a:xfrm>
          <a:custGeom>
            <a:avLst/>
            <a:gdLst/>
            <a:ahLst/>
            <a:cxnLst/>
            <a:rect l="l" t="t" r="r" b="b"/>
            <a:pathLst>
              <a:path w="1033145" h="240030">
                <a:moveTo>
                  <a:pt x="117703" y="99148"/>
                </a:moveTo>
                <a:lnTo>
                  <a:pt x="0" y="99148"/>
                </a:lnTo>
                <a:lnTo>
                  <a:pt x="0" y="239979"/>
                </a:lnTo>
                <a:lnTo>
                  <a:pt x="117703" y="239979"/>
                </a:lnTo>
                <a:lnTo>
                  <a:pt x="117703" y="99148"/>
                </a:lnTo>
                <a:close/>
              </a:path>
              <a:path w="1033145" h="240030">
                <a:moveTo>
                  <a:pt x="248475" y="59486"/>
                </a:moveTo>
                <a:lnTo>
                  <a:pt x="130771" y="59486"/>
                </a:lnTo>
                <a:lnTo>
                  <a:pt x="130771" y="239966"/>
                </a:lnTo>
                <a:lnTo>
                  <a:pt x="248475" y="239966"/>
                </a:lnTo>
                <a:lnTo>
                  <a:pt x="248475" y="59486"/>
                </a:lnTo>
                <a:close/>
              </a:path>
              <a:path w="1033145" h="240030">
                <a:moveTo>
                  <a:pt x="379260" y="19824"/>
                </a:moveTo>
                <a:lnTo>
                  <a:pt x="261556" y="19824"/>
                </a:lnTo>
                <a:lnTo>
                  <a:pt x="261556" y="239966"/>
                </a:lnTo>
                <a:lnTo>
                  <a:pt x="379260" y="239966"/>
                </a:lnTo>
                <a:lnTo>
                  <a:pt x="379260" y="19824"/>
                </a:lnTo>
                <a:close/>
              </a:path>
              <a:path w="1033145" h="240030">
                <a:moveTo>
                  <a:pt x="510032" y="19824"/>
                </a:moveTo>
                <a:lnTo>
                  <a:pt x="392328" y="19824"/>
                </a:lnTo>
                <a:lnTo>
                  <a:pt x="392328" y="239966"/>
                </a:lnTo>
                <a:lnTo>
                  <a:pt x="510032" y="239966"/>
                </a:lnTo>
                <a:lnTo>
                  <a:pt x="510032" y="19824"/>
                </a:lnTo>
                <a:close/>
              </a:path>
              <a:path w="1033145" h="240030">
                <a:moveTo>
                  <a:pt x="640803" y="39649"/>
                </a:moveTo>
                <a:lnTo>
                  <a:pt x="523100" y="39649"/>
                </a:lnTo>
                <a:lnTo>
                  <a:pt x="523100" y="239953"/>
                </a:lnTo>
                <a:lnTo>
                  <a:pt x="640803" y="239953"/>
                </a:lnTo>
                <a:lnTo>
                  <a:pt x="640803" y="39649"/>
                </a:lnTo>
                <a:close/>
              </a:path>
              <a:path w="1033145" h="240030">
                <a:moveTo>
                  <a:pt x="771563" y="39649"/>
                </a:moveTo>
                <a:lnTo>
                  <a:pt x="653872" y="39649"/>
                </a:lnTo>
                <a:lnTo>
                  <a:pt x="653872" y="239953"/>
                </a:lnTo>
                <a:lnTo>
                  <a:pt x="771563" y="239953"/>
                </a:lnTo>
                <a:lnTo>
                  <a:pt x="771563" y="39649"/>
                </a:lnTo>
                <a:close/>
              </a:path>
              <a:path w="1033145" h="240030">
                <a:moveTo>
                  <a:pt x="902360" y="39649"/>
                </a:moveTo>
                <a:lnTo>
                  <a:pt x="784656" y="39649"/>
                </a:lnTo>
                <a:lnTo>
                  <a:pt x="784656" y="239953"/>
                </a:lnTo>
                <a:lnTo>
                  <a:pt x="902360" y="239953"/>
                </a:lnTo>
                <a:lnTo>
                  <a:pt x="902360" y="39649"/>
                </a:lnTo>
                <a:close/>
              </a:path>
              <a:path w="1033145" h="240030">
                <a:moveTo>
                  <a:pt x="1033132" y="0"/>
                </a:moveTo>
                <a:lnTo>
                  <a:pt x="915428" y="0"/>
                </a:lnTo>
                <a:lnTo>
                  <a:pt x="915428" y="239966"/>
                </a:lnTo>
                <a:lnTo>
                  <a:pt x="1033132" y="239966"/>
                </a:lnTo>
                <a:lnTo>
                  <a:pt x="1033132" y="0"/>
                </a:lnTo>
                <a:close/>
              </a:path>
            </a:pathLst>
          </a:custGeom>
          <a:solidFill>
            <a:srgbClr val="D3A522"/>
          </a:solidFill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6552158" y="1541948"/>
            <a:ext cx="1104721" cy="1020527"/>
          </a:xfrm>
          <a:custGeom>
            <a:avLst/>
            <a:gdLst/>
            <a:ahLst/>
            <a:cxnLst/>
            <a:rect l="l" t="t" r="r" b="b"/>
            <a:pathLst>
              <a:path w="1033145" h="954405">
                <a:moveTo>
                  <a:pt x="117703" y="317284"/>
                </a:moveTo>
                <a:lnTo>
                  <a:pt x="0" y="317284"/>
                </a:lnTo>
                <a:lnTo>
                  <a:pt x="0" y="953846"/>
                </a:lnTo>
                <a:lnTo>
                  <a:pt x="117703" y="953846"/>
                </a:lnTo>
                <a:lnTo>
                  <a:pt x="117703" y="317284"/>
                </a:lnTo>
                <a:close/>
              </a:path>
              <a:path w="1033145" h="954405">
                <a:moveTo>
                  <a:pt x="248462" y="39662"/>
                </a:moveTo>
                <a:lnTo>
                  <a:pt x="130771" y="39662"/>
                </a:lnTo>
                <a:lnTo>
                  <a:pt x="130771" y="953846"/>
                </a:lnTo>
                <a:lnTo>
                  <a:pt x="248462" y="953846"/>
                </a:lnTo>
                <a:lnTo>
                  <a:pt x="248462" y="39662"/>
                </a:lnTo>
                <a:close/>
              </a:path>
              <a:path w="1033145" h="954405">
                <a:moveTo>
                  <a:pt x="379247" y="118986"/>
                </a:moveTo>
                <a:lnTo>
                  <a:pt x="261543" y="118986"/>
                </a:lnTo>
                <a:lnTo>
                  <a:pt x="261543" y="953846"/>
                </a:lnTo>
                <a:lnTo>
                  <a:pt x="379247" y="953846"/>
                </a:lnTo>
                <a:lnTo>
                  <a:pt x="379247" y="118986"/>
                </a:lnTo>
                <a:close/>
              </a:path>
              <a:path w="1033145" h="954405">
                <a:moveTo>
                  <a:pt x="510032" y="39662"/>
                </a:moveTo>
                <a:lnTo>
                  <a:pt x="392328" y="39662"/>
                </a:lnTo>
                <a:lnTo>
                  <a:pt x="392328" y="953846"/>
                </a:lnTo>
                <a:lnTo>
                  <a:pt x="510032" y="953846"/>
                </a:lnTo>
                <a:lnTo>
                  <a:pt x="510032" y="39662"/>
                </a:lnTo>
                <a:close/>
              </a:path>
              <a:path w="1033145" h="954405">
                <a:moveTo>
                  <a:pt x="640803" y="99148"/>
                </a:moveTo>
                <a:lnTo>
                  <a:pt x="523100" y="99148"/>
                </a:lnTo>
                <a:lnTo>
                  <a:pt x="523100" y="953846"/>
                </a:lnTo>
                <a:lnTo>
                  <a:pt x="640803" y="953846"/>
                </a:lnTo>
                <a:lnTo>
                  <a:pt x="640803" y="99148"/>
                </a:lnTo>
                <a:close/>
              </a:path>
              <a:path w="1033145" h="954405">
                <a:moveTo>
                  <a:pt x="771575" y="39662"/>
                </a:moveTo>
                <a:lnTo>
                  <a:pt x="653872" y="39662"/>
                </a:lnTo>
                <a:lnTo>
                  <a:pt x="653872" y="953846"/>
                </a:lnTo>
                <a:lnTo>
                  <a:pt x="771575" y="953846"/>
                </a:lnTo>
                <a:lnTo>
                  <a:pt x="771575" y="39662"/>
                </a:lnTo>
                <a:close/>
              </a:path>
              <a:path w="1033145" h="954405">
                <a:moveTo>
                  <a:pt x="902360" y="0"/>
                </a:moveTo>
                <a:lnTo>
                  <a:pt x="784656" y="0"/>
                </a:lnTo>
                <a:lnTo>
                  <a:pt x="784656" y="953833"/>
                </a:lnTo>
                <a:lnTo>
                  <a:pt x="902360" y="953833"/>
                </a:lnTo>
                <a:lnTo>
                  <a:pt x="902360" y="0"/>
                </a:lnTo>
                <a:close/>
              </a:path>
              <a:path w="1033145" h="954405">
                <a:moveTo>
                  <a:pt x="1033132" y="138811"/>
                </a:moveTo>
                <a:lnTo>
                  <a:pt x="915428" y="138811"/>
                </a:lnTo>
                <a:lnTo>
                  <a:pt x="915428" y="953846"/>
                </a:lnTo>
                <a:lnTo>
                  <a:pt x="1033132" y="953846"/>
                </a:lnTo>
                <a:lnTo>
                  <a:pt x="1033132" y="138811"/>
                </a:lnTo>
                <a:close/>
              </a:path>
            </a:pathLst>
          </a:custGeom>
          <a:solidFill>
            <a:srgbClr val="E1E0E8"/>
          </a:solidFill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2357092" y="3962058"/>
            <a:ext cx="1104721" cy="384310"/>
          </a:xfrm>
          <a:custGeom>
            <a:avLst/>
            <a:gdLst/>
            <a:ahLst/>
            <a:cxnLst/>
            <a:rect l="l" t="t" r="r" b="b"/>
            <a:pathLst>
              <a:path w="1033144" h="359410">
                <a:moveTo>
                  <a:pt x="117703" y="178473"/>
                </a:moveTo>
                <a:lnTo>
                  <a:pt x="0" y="178473"/>
                </a:lnTo>
                <a:lnTo>
                  <a:pt x="0" y="358952"/>
                </a:lnTo>
                <a:lnTo>
                  <a:pt x="117703" y="358952"/>
                </a:lnTo>
                <a:lnTo>
                  <a:pt x="117703" y="178473"/>
                </a:lnTo>
                <a:close/>
              </a:path>
              <a:path w="1033144" h="359410">
                <a:moveTo>
                  <a:pt x="248475" y="138811"/>
                </a:moveTo>
                <a:lnTo>
                  <a:pt x="130771" y="138811"/>
                </a:lnTo>
                <a:lnTo>
                  <a:pt x="130771" y="358952"/>
                </a:lnTo>
                <a:lnTo>
                  <a:pt x="248475" y="358952"/>
                </a:lnTo>
                <a:lnTo>
                  <a:pt x="248475" y="138811"/>
                </a:lnTo>
                <a:close/>
              </a:path>
              <a:path w="1033144" h="359410">
                <a:moveTo>
                  <a:pt x="379247" y="118986"/>
                </a:moveTo>
                <a:lnTo>
                  <a:pt x="261543" y="118986"/>
                </a:lnTo>
                <a:lnTo>
                  <a:pt x="261543" y="358952"/>
                </a:lnTo>
                <a:lnTo>
                  <a:pt x="379247" y="358952"/>
                </a:lnTo>
                <a:lnTo>
                  <a:pt x="379247" y="118986"/>
                </a:lnTo>
                <a:close/>
              </a:path>
              <a:path w="1033144" h="359410">
                <a:moveTo>
                  <a:pt x="510019" y="0"/>
                </a:moveTo>
                <a:lnTo>
                  <a:pt x="392315" y="0"/>
                </a:lnTo>
                <a:lnTo>
                  <a:pt x="392315" y="358952"/>
                </a:lnTo>
                <a:lnTo>
                  <a:pt x="510019" y="358952"/>
                </a:lnTo>
                <a:lnTo>
                  <a:pt x="510019" y="0"/>
                </a:lnTo>
                <a:close/>
              </a:path>
              <a:path w="1033144" h="359410">
                <a:moveTo>
                  <a:pt x="640803" y="0"/>
                </a:moveTo>
                <a:lnTo>
                  <a:pt x="523100" y="0"/>
                </a:lnTo>
                <a:lnTo>
                  <a:pt x="523100" y="358952"/>
                </a:lnTo>
                <a:lnTo>
                  <a:pt x="640803" y="358952"/>
                </a:lnTo>
                <a:lnTo>
                  <a:pt x="640803" y="0"/>
                </a:lnTo>
                <a:close/>
              </a:path>
              <a:path w="1033144" h="359410">
                <a:moveTo>
                  <a:pt x="771563" y="39662"/>
                </a:moveTo>
                <a:lnTo>
                  <a:pt x="653872" y="39662"/>
                </a:lnTo>
                <a:lnTo>
                  <a:pt x="653872" y="358952"/>
                </a:lnTo>
                <a:lnTo>
                  <a:pt x="771563" y="358952"/>
                </a:lnTo>
                <a:lnTo>
                  <a:pt x="771563" y="39662"/>
                </a:lnTo>
                <a:close/>
              </a:path>
              <a:path w="1033144" h="359410">
                <a:moveTo>
                  <a:pt x="902347" y="0"/>
                </a:moveTo>
                <a:lnTo>
                  <a:pt x="784644" y="0"/>
                </a:lnTo>
                <a:lnTo>
                  <a:pt x="784644" y="358952"/>
                </a:lnTo>
                <a:lnTo>
                  <a:pt x="902347" y="358952"/>
                </a:lnTo>
                <a:lnTo>
                  <a:pt x="902347" y="0"/>
                </a:lnTo>
                <a:close/>
              </a:path>
              <a:path w="1033144" h="359410">
                <a:moveTo>
                  <a:pt x="1033132" y="118986"/>
                </a:moveTo>
                <a:lnTo>
                  <a:pt x="915428" y="118986"/>
                </a:lnTo>
                <a:lnTo>
                  <a:pt x="915428" y="358952"/>
                </a:lnTo>
                <a:lnTo>
                  <a:pt x="1033132" y="358952"/>
                </a:lnTo>
                <a:lnTo>
                  <a:pt x="1033132" y="118986"/>
                </a:lnTo>
                <a:close/>
              </a:path>
            </a:pathLst>
          </a:custGeom>
          <a:solidFill>
            <a:srgbClr val="1494E7"/>
          </a:solidFill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3755438" y="4089288"/>
            <a:ext cx="1104721" cy="256658"/>
          </a:xfrm>
          <a:custGeom>
            <a:avLst/>
            <a:gdLst/>
            <a:ahLst/>
            <a:cxnLst/>
            <a:rect l="l" t="t" r="r" b="b"/>
            <a:pathLst>
              <a:path w="1033145" h="240029">
                <a:moveTo>
                  <a:pt x="117703" y="19824"/>
                </a:moveTo>
                <a:lnTo>
                  <a:pt x="0" y="19824"/>
                </a:lnTo>
                <a:lnTo>
                  <a:pt x="0" y="239966"/>
                </a:lnTo>
                <a:lnTo>
                  <a:pt x="117703" y="239966"/>
                </a:lnTo>
                <a:lnTo>
                  <a:pt x="117703" y="19824"/>
                </a:lnTo>
                <a:close/>
              </a:path>
              <a:path w="1033145" h="240029">
                <a:moveTo>
                  <a:pt x="248488" y="59486"/>
                </a:moveTo>
                <a:lnTo>
                  <a:pt x="130784" y="59486"/>
                </a:lnTo>
                <a:lnTo>
                  <a:pt x="130784" y="239966"/>
                </a:lnTo>
                <a:lnTo>
                  <a:pt x="248488" y="239966"/>
                </a:lnTo>
                <a:lnTo>
                  <a:pt x="248488" y="59486"/>
                </a:lnTo>
                <a:close/>
              </a:path>
              <a:path w="1033145" h="240029">
                <a:moveTo>
                  <a:pt x="379260" y="59486"/>
                </a:moveTo>
                <a:lnTo>
                  <a:pt x="261556" y="59486"/>
                </a:lnTo>
                <a:lnTo>
                  <a:pt x="261556" y="239966"/>
                </a:lnTo>
                <a:lnTo>
                  <a:pt x="379260" y="239966"/>
                </a:lnTo>
                <a:lnTo>
                  <a:pt x="379260" y="59486"/>
                </a:lnTo>
                <a:close/>
              </a:path>
              <a:path w="1033145" h="240029">
                <a:moveTo>
                  <a:pt x="510019" y="39649"/>
                </a:moveTo>
                <a:lnTo>
                  <a:pt x="392328" y="39649"/>
                </a:lnTo>
                <a:lnTo>
                  <a:pt x="392328" y="239953"/>
                </a:lnTo>
                <a:lnTo>
                  <a:pt x="510019" y="239953"/>
                </a:lnTo>
                <a:lnTo>
                  <a:pt x="510019" y="39649"/>
                </a:lnTo>
                <a:close/>
              </a:path>
              <a:path w="1033145" h="240029">
                <a:moveTo>
                  <a:pt x="640803" y="0"/>
                </a:moveTo>
                <a:lnTo>
                  <a:pt x="523113" y="0"/>
                </a:lnTo>
                <a:lnTo>
                  <a:pt x="523113" y="239966"/>
                </a:lnTo>
                <a:lnTo>
                  <a:pt x="640803" y="239966"/>
                </a:lnTo>
                <a:lnTo>
                  <a:pt x="640803" y="0"/>
                </a:lnTo>
                <a:close/>
              </a:path>
              <a:path w="1033145" h="240029">
                <a:moveTo>
                  <a:pt x="771588" y="39649"/>
                </a:moveTo>
                <a:lnTo>
                  <a:pt x="653884" y="39649"/>
                </a:lnTo>
                <a:lnTo>
                  <a:pt x="653884" y="239953"/>
                </a:lnTo>
                <a:lnTo>
                  <a:pt x="771588" y="239953"/>
                </a:lnTo>
                <a:lnTo>
                  <a:pt x="771588" y="39649"/>
                </a:lnTo>
                <a:close/>
              </a:path>
              <a:path w="1033145" h="240029">
                <a:moveTo>
                  <a:pt x="902360" y="19824"/>
                </a:moveTo>
                <a:lnTo>
                  <a:pt x="784656" y="19824"/>
                </a:lnTo>
                <a:lnTo>
                  <a:pt x="784656" y="239966"/>
                </a:lnTo>
                <a:lnTo>
                  <a:pt x="902360" y="239966"/>
                </a:lnTo>
                <a:lnTo>
                  <a:pt x="902360" y="19824"/>
                </a:lnTo>
                <a:close/>
              </a:path>
              <a:path w="1033145" h="240029">
                <a:moveTo>
                  <a:pt x="1033132" y="39649"/>
                </a:moveTo>
                <a:lnTo>
                  <a:pt x="915428" y="39649"/>
                </a:lnTo>
                <a:lnTo>
                  <a:pt x="915428" y="239953"/>
                </a:lnTo>
                <a:lnTo>
                  <a:pt x="1033132" y="239953"/>
                </a:lnTo>
                <a:lnTo>
                  <a:pt x="1033132" y="39649"/>
                </a:lnTo>
                <a:close/>
              </a:path>
            </a:pathLst>
          </a:custGeom>
          <a:solidFill>
            <a:srgbClr val="B9E9F8"/>
          </a:solidFill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5153798" y="3834854"/>
            <a:ext cx="1104721" cy="511283"/>
          </a:xfrm>
          <a:custGeom>
            <a:avLst/>
            <a:gdLst/>
            <a:ahLst/>
            <a:cxnLst/>
            <a:rect l="l" t="t" r="r" b="b"/>
            <a:pathLst>
              <a:path w="1033145" h="478154">
                <a:moveTo>
                  <a:pt x="117703" y="0"/>
                </a:moveTo>
                <a:lnTo>
                  <a:pt x="0" y="0"/>
                </a:lnTo>
                <a:lnTo>
                  <a:pt x="0" y="477926"/>
                </a:lnTo>
                <a:lnTo>
                  <a:pt x="117703" y="477926"/>
                </a:lnTo>
                <a:lnTo>
                  <a:pt x="117703" y="0"/>
                </a:lnTo>
                <a:close/>
              </a:path>
              <a:path w="1033145" h="478154">
                <a:moveTo>
                  <a:pt x="248462" y="79298"/>
                </a:moveTo>
                <a:lnTo>
                  <a:pt x="130771" y="79298"/>
                </a:lnTo>
                <a:lnTo>
                  <a:pt x="130771" y="477901"/>
                </a:lnTo>
                <a:lnTo>
                  <a:pt x="248462" y="477901"/>
                </a:lnTo>
                <a:lnTo>
                  <a:pt x="248462" y="79298"/>
                </a:lnTo>
                <a:close/>
              </a:path>
              <a:path w="1033145" h="478154">
                <a:moveTo>
                  <a:pt x="379260" y="39662"/>
                </a:moveTo>
                <a:lnTo>
                  <a:pt x="261556" y="39662"/>
                </a:lnTo>
                <a:lnTo>
                  <a:pt x="261556" y="477926"/>
                </a:lnTo>
                <a:lnTo>
                  <a:pt x="379260" y="477926"/>
                </a:lnTo>
                <a:lnTo>
                  <a:pt x="379260" y="39662"/>
                </a:lnTo>
                <a:close/>
              </a:path>
              <a:path w="1033145" h="478154">
                <a:moveTo>
                  <a:pt x="510032" y="79298"/>
                </a:moveTo>
                <a:lnTo>
                  <a:pt x="392328" y="79298"/>
                </a:lnTo>
                <a:lnTo>
                  <a:pt x="392328" y="477901"/>
                </a:lnTo>
                <a:lnTo>
                  <a:pt x="510032" y="477901"/>
                </a:lnTo>
                <a:lnTo>
                  <a:pt x="510032" y="79298"/>
                </a:lnTo>
                <a:close/>
              </a:path>
              <a:path w="1033145" h="478154">
                <a:moveTo>
                  <a:pt x="640803" y="178447"/>
                </a:moveTo>
                <a:lnTo>
                  <a:pt x="523100" y="178447"/>
                </a:lnTo>
                <a:lnTo>
                  <a:pt x="523100" y="477901"/>
                </a:lnTo>
                <a:lnTo>
                  <a:pt x="640803" y="477901"/>
                </a:lnTo>
                <a:lnTo>
                  <a:pt x="640803" y="178447"/>
                </a:lnTo>
                <a:close/>
              </a:path>
              <a:path w="1033145" h="478154">
                <a:moveTo>
                  <a:pt x="771563" y="198285"/>
                </a:moveTo>
                <a:lnTo>
                  <a:pt x="653872" y="198285"/>
                </a:lnTo>
                <a:lnTo>
                  <a:pt x="653872" y="477913"/>
                </a:lnTo>
                <a:lnTo>
                  <a:pt x="771563" y="477913"/>
                </a:lnTo>
                <a:lnTo>
                  <a:pt x="771563" y="198285"/>
                </a:lnTo>
                <a:close/>
              </a:path>
              <a:path w="1033145" h="478154">
                <a:moveTo>
                  <a:pt x="902360" y="158623"/>
                </a:moveTo>
                <a:lnTo>
                  <a:pt x="784656" y="158623"/>
                </a:lnTo>
                <a:lnTo>
                  <a:pt x="784656" y="477913"/>
                </a:lnTo>
                <a:lnTo>
                  <a:pt x="902360" y="477913"/>
                </a:lnTo>
                <a:lnTo>
                  <a:pt x="902360" y="158623"/>
                </a:lnTo>
                <a:close/>
              </a:path>
              <a:path w="1033145" h="478154">
                <a:moveTo>
                  <a:pt x="1033132" y="178447"/>
                </a:moveTo>
                <a:lnTo>
                  <a:pt x="915428" y="178447"/>
                </a:lnTo>
                <a:lnTo>
                  <a:pt x="915428" y="477901"/>
                </a:lnTo>
                <a:lnTo>
                  <a:pt x="1033132" y="477901"/>
                </a:lnTo>
                <a:lnTo>
                  <a:pt x="1033132" y="178447"/>
                </a:lnTo>
                <a:close/>
              </a:path>
            </a:pathLst>
          </a:custGeom>
          <a:solidFill>
            <a:srgbClr val="FFE89C"/>
          </a:solidFill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6552158" y="3771232"/>
            <a:ext cx="1104721" cy="575108"/>
          </a:xfrm>
          <a:custGeom>
            <a:avLst/>
            <a:gdLst/>
            <a:ahLst/>
            <a:cxnLst/>
            <a:rect l="l" t="t" r="r" b="b"/>
            <a:pathLst>
              <a:path w="1033145" h="537845">
                <a:moveTo>
                  <a:pt x="117703" y="0"/>
                </a:moveTo>
                <a:lnTo>
                  <a:pt x="0" y="0"/>
                </a:lnTo>
                <a:lnTo>
                  <a:pt x="0" y="537413"/>
                </a:lnTo>
                <a:lnTo>
                  <a:pt x="117703" y="537413"/>
                </a:lnTo>
                <a:lnTo>
                  <a:pt x="117703" y="0"/>
                </a:lnTo>
                <a:close/>
              </a:path>
              <a:path w="1033145" h="537845">
                <a:moveTo>
                  <a:pt x="248462" y="19824"/>
                </a:moveTo>
                <a:lnTo>
                  <a:pt x="130771" y="19824"/>
                </a:lnTo>
                <a:lnTo>
                  <a:pt x="130771" y="537413"/>
                </a:lnTo>
                <a:lnTo>
                  <a:pt x="248462" y="537413"/>
                </a:lnTo>
                <a:lnTo>
                  <a:pt x="248462" y="19824"/>
                </a:lnTo>
                <a:close/>
              </a:path>
              <a:path w="1033145" h="537845">
                <a:moveTo>
                  <a:pt x="379247" y="317271"/>
                </a:moveTo>
                <a:lnTo>
                  <a:pt x="261543" y="317271"/>
                </a:lnTo>
                <a:lnTo>
                  <a:pt x="261543" y="537413"/>
                </a:lnTo>
                <a:lnTo>
                  <a:pt x="379247" y="537413"/>
                </a:lnTo>
                <a:lnTo>
                  <a:pt x="379247" y="317271"/>
                </a:lnTo>
                <a:close/>
              </a:path>
              <a:path w="1033145" h="537845">
                <a:moveTo>
                  <a:pt x="510032" y="277609"/>
                </a:moveTo>
                <a:lnTo>
                  <a:pt x="392328" y="277609"/>
                </a:lnTo>
                <a:lnTo>
                  <a:pt x="392328" y="537400"/>
                </a:lnTo>
                <a:lnTo>
                  <a:pt x="510032" y="537400"/>
                </a:lnTo>
                <a:lnTo>
                  <a:pt x="510032" y="277609"/>
                </a:lnTo>
                <a:close/>
              </a:path>
              <a:path w="1033145" h="537845">
                <a:moveTo>
                  <a:pt x="640803" y="218122"/>
                </a:moveTo>
                <a:lnTo>
                  <a:pt x="523100" y="218122"/>
                </a:lnTo>
                <a:lnTo>
                  <a:pt x="523100" y="537413"/>
                </a:lnTo>
                <a:lnTo>
                  <a:pt x="640803" y="537413"/>
                </a:lnTo>
                <a:lnTo>
                  <a:pt x="640803" y="218122"/>
                </a:lnTo>
                <a:close/>
              </a:path>
              <a:path w="1033145" h="537845">
                <a:moveTo>
                  <a:pt x="771575" y="99161"/>
                </a:moveTo>
                <a:lnTo>
                  <a:pt x="653872" y="99161"/>
                </a:lnTo>
                <a:lnTo>
                  <a:pt x="653872" y="537425"/>
                </a:lnTo>
                <a:lnTo>
                  <a:pt x="771575" y="537425"/>
                </a:lnTo>
                <a:lnTo>
                  <a:pt x="771575" y="99161"/>
                </a:lnTo>
                <a:close/>
              </a:path>
              <a:path w="1033145" h="537845">
                <a:moveTo>
                  <a:pt x="902347" y="99161"/>
                </a:moveTo>
                <a:lnTo>
                  <a:pt x="784644" y="99161"/>
                </a:lnTo>
                <a:lnTo>
                  <a:pt x="784644" y="537425"/>
                </a:lnTo>
                <a:lnTo>
                  <a:pt x="902347" y="537425"/>
                </a:lnTo>
                <a:lnTo>
                  <a:pt x="902347" y="99161"/>
                </a:lnTo>
                <a:close/>
              </a:path>
              <a:path w="1033145" h="537845">
                <a:moveTo>
                  <a:pt x="1033132" y="237947"/>
                </a:moveTo>
                <a:lnTo>
                  <a:pt x="915428" y="237947"/>
                </a:lnTo>
                <a:lnTo>
                  <a:pt x="915428" y="537400"/>
                </a:lnTo>
                <a:lnTo>
                  <a:pt x="1033132" y="537400"/>
                </a:lnTo>
                <a:lnTo>
                  <a:pt x="1033132" y="237947"/>
                </a:lnTo>
                <a:close/>
              </a:path>
            </a:pathLst>
          </a:custGeom>
          <a:solidFill>
            <a:srgbClr val="024CB1"/>
          </a:solidFill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357092" y="5636483"/>
            <a:ext cx="1104721" cy="638933"/>
          </a:xfrm>
          <a:custGeom>
            <a:avLst/>
            <a:gdLst/>
            <a:ahLst/>
            <a:cxnLst/>
            <a:rect l="l" t="t" r="r" b="b"/>
            <a:pathLst>
              <a:path w="1033144" h="597534">
                <a:moveTo>
                  <a:pt x="117703" y="277609"/>
                </a:moveTo>
                <a:lnTo>
                  <a:pt x="0" y="277609"/>
                </a:lnTo>
                <a:lnTo>
                  <a:pt x="0" y="596900"/>
                </a:lnTo>
                <a:lnTo>
                  <a:pt x="117703" y="596900"/>
                </a:lnTo>
                <a:lnTo>
                  <a:pt x="117703" y="277609"/>
                </a:lnTo>
                <a:close/>
              </a:path>
              <a:path w="1033144" h="597534">
                <a:moveTo>
                  <a:pt x="248475" y="178460"/>
                </a:moveTo>
                <a:lnTo>
                  <a:pt x="130771" y="178460"/>
                </a:lnTo>
                <a:lnTo>
                  <a:pt x="130771" y="596912"/>
                </a:lnTo>
                <a:lnTo>
                  <a:pt x="248475" y="596912"/>
                </a:lnTo>
                <a:lnTo>
                  <a:pt x="248475" y="178460"/>
                </a:lnTo>
                <a:close/>
              </a:path>
              <a:path w="1033144" h="597534">
                <a:moveTo>
                  <a:pt x="379247" y="138811"/>
                </a:moveTo>
                <a:lnTo>
                  <a:pt x="261543" y="138811"/>
                </a:lnTo>
                <a:lnTo>
                  <a:pt x="261543" y="596912"/>
                </a:lnTo>
                <a:lnTo>
                  <a:pt x="379247" y="596912"/>
                </a:lnTo>
                <a:lnTo>
                  <a:pt x="379247" y="138811"/>
                </a:lnTo>
                <a:close/>
              </a:path>
              <a:path w="1033144" h="597534">
                <a:moveTo>
                  <a:pt x="510019" y="59486"/>
                </a:moveTo>
                <a:lnTo>
                  <a:pt x="392315" y="59486"/>
                </a:lnTo>
                <a:lnTo>
                  <a:pt x="392315" y="596900"/>
                </a:lnTo>
                <a:lnTo>
                  <a:pt x="510019" y="596900"/>
                </a:lnTo>
                <a:lnTo>
                  <a:pt x="510019" y="59486"/>
                </a:lnTo>
                <a:close/>
              </a:path>
              <a:path w="1033144" h="597534">
                <a:moveTo>
                  <a:pt x="640803" y="39662"/>
                </a:moveTo>
                <a:lnTo>
                  <a:pt x="523100" y="39662"/>
                </a:lnTo>
                <a:lnTo>
                  <a:pt x="523100" y="596912"/>
                </a:lnTo>
                <a:lnTo>
                  <a:pt x="640803" y="596912"/>
                </a:lnTo>
                <a:lnTo>
                  <a:pt x="640803" y="39662"/>
                </a:lnTo>
                <a:close/>
              </a:path>
              <a:path w="1033144" h="597534">
                <a:moveTo>
                  <a:pt x="771575" y="0"/>
                </a:moveTo>
                <a:lnTo>
                  <a:pt x="653872" y="0"/>
                </a:lnTo>
                <a:lnTo>
                  <a:pt x="653872" y="596900"/>
                </a:lnTo>
                <a:lnTo>
                  <a:pt x="771575" y="596900"/>
                </a:lnTo>
                <a:lnTo>
                  <a:pt x="771575" y="0"/>
                </a:lnTo>
                <a:close/>
              </a:path>
              <a:path w="1033144" h="597534">
                <a:moveTo>
                  <a:pt x="902347" y="19824"/>
                </a:moveTo>
                <a:lnTo>
                  <a:pt x="784644" y="19824"/>
                </a:lnTo>
                <a:lnTo>
                  <a:pt x="784644" y="596912"/>
                </a:lnTo>
                <a:lnTo>
                  <a:pt x="902347" y="596912"/>
                </a:lnTo>
                <a:lnTo>
                  <a:pt x="902347" y="19824"/>
                </a:lnTo>
                <a:close/>
              </a:path>
              <a:path w="1033144" h="597534">
                <a:moveTo>
                  <a:pt x="1033132" y="0"/>
                </a:moveTo>
                <a:lnTo>
                  <a:pt x="915428" y="0"/>
                </a:lnTo>
                <a:lnTo>
                  <a:pt x="915428" y="596900"/>
                </a:lnTo>
                <a:lnTo>
                  <a:pt x="1033132" y="596900"/>
                </a:lnTo>
                <a:lnTo>
                  <a:pt x="1033132" y="0"/>
                </a:lnTo>
                <a:close/>
              </a:path>
            </a:pathLst>
          </a:custGeom>
          <a:solidFill>
            <a:srgbClr val="FE9439"/>
          </a:solidFill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3755438" y="5806110"/>
            <a:ext cx="1104721" cy="469183"/>
          </a:xfrm>
          <a:custGeom>
            <a:avLst/>
            <a:gdLst/>
            <a:ahLst/>
            <a:cxnLst/>
            <a:rect l="l" t="t" r="r" b="b"/>
            <a:pathLst>
              <a:path w="1033145" h="438784">
                <a:moveTo>
                  <a:pt x="117703" y="158635"/>
                </a:moveTo>
                <a:lnTo>
                  <a:pt x="0" y="158635"/>
                </a:lnTo>
                <a:lnTo>
                  <a:pt x="0" y="438264"/>
                </a:lnTo>
                <a:lnTo>
                  <a:pt x="117703" y="438264"/>
                </a:lnTo>
                <a:lnTo>
                  <a:pt x="117703" y="158635"/>
                </a:lnTo>
                <a:close/>
              </a:path>
              <a:path w="1033145" h="438784">
                <a:moveTo>
                  <a:pt x="248488" y="79311"/>
                </a:moveTo>
                <a:lnTo>
                  <a:pt x="130784" y="79311"/>
                </a:lnTo>
                <a:lnTo>
                  <a:pt x="130784" y="438264"/>
                </a:lnTo>
                <a:lnTo>
                  <a:pt x="248488" y="438264"/>
                </a:lnTo>
                <a:lnTo>
                  <a:pt x="248488" y="79311"/>
                </a:lnTo>
                <a:close/>
              </a:path>
              <a:path w="1033145" h="438784">
                <a:moveTo>
                  <a:pt x="379260" y="0"/>
                </a:moveTo>
                <a:lnTo>
                  <a:pt x="261556" y="0"/>
                </a:lnTo>
                <a:lnTo>
                  <a:pt x="261556" y="438264"/>
                </a:lnTo>
                <a:lnTo>
                  <a:pt x="379260" y="438264"/>
                </a:lnTo>
                <a:lnTo>
                  <a:pt x="379260" y="0"/>
                </a:lnTo>
                <a:close/>
              </a:path>
              <a:path w="1033145" h="438784">
                <a:moveTo>
                  <a:pt x="510019" y="59486"/>
                </a:moveTo>
                <a:lnTo>
                  <a:pt x="392328" y="59486"/>
                </a:lnTo>
                <a:lnTo>
                  <a:pt x="392328" y="438264"/>
                </a:lnTo>
                <a:lnTo>
                  <a:pt x="510019" y="438264"/>
                </a:lnTo>
                <a:lnTo>
                  <a:pt x="510019" y="59486"/>
                </a:lnTo>
                <a:close/>
              </a:path>
              <a:path w="1033145" h="438784">
                <a:moveTo>
                  <a:pt x="640803" y="99148"/>
                </a:moveTo>
                <a:lnTo>
                  <a:pt x="523100" y="99148"/>
                </a:lnTo>
                <a:lnTo>
                  <a:pt x="523100" y="438264"/>
                </a:lnTo>
                <a:lnTo>
                  <a:pt x="640803" y="438264"/>
                </a:lnTo>
                <a:lnTo>
                  <a:pt x="640803" y="99148"/>
                </a:lnTo>
                <a:close/>
              </a:path>
              <a:path w="1033145" h="438784">
                <a:moveTo>
                  <a:pt x="771588" y="19824"/>
                </a:moveTo>
                <a:lnTo>
                  <a:pt x="653884" y="19824"/>
                </a:lnTo>
                <a:lnTo>
                  <a:pt x="653884" y="438277"/>
                </a:lnTo>
                <a:lnTo>
                  <a:pt x="771588" y="438277"/>
                </a:lnTo>
                <a:lnTo>
                  <a:pt x="771588" y="19824"/>
                </a:lnTo>
                <a:close/>
              </a:path>
              <a:path w="1033145" h="438784">
                <a:moveTo>
                  <a:pt x="902347" y="59486"/>
                </a:moveTo>
                <a:lnTo>
                  <a:pt x="784656" y="59486"/>
                </a:lnTo>
                <a:lnTo>
                  <a:pt x="784656" y="438264"/>
                </a:lnTo>
                <a:lnTo>
                  <a:pt x="902347" y="438264"/>
                </a:lnTo>
                <a:lnTo>
                  <a:pt x="902347" y="59486"/>
                </a:lnTo>
                <a:close/>
              </a:path>
              <a:path w="1033145" h="438784">
                <a:moveTo>
                  <a:pt x="1033132" y="59486"/>
                </a:moveTo>
                <a:lnTo>
                  <a:pt x="915428" y="59486"/>
                </a:lnTo>
                <a:lnTo>
                  <a:pt x="915428" y="438264"/>
                </a:lnTo>
                <a:lnTo>
                  <a:pt x="1033132" y="438264"/>
                </a:lnTo>
                <a:lnTo>
                  <a:pt x="1033132" y="59486"/>
                </a:lnTo>
                <a:close/>
              </a:path>
            </a:pathLst>
          </a:custGeom>
          <a:solidFill>
            <a:srgbClr val="508F9F"/>
          </a:solidFill>
        </p:spPr>
        <p:txBody>
          <a:bodyPr wrap="square" lIns="0" tIns="0" rIns="0" bIns="0" rtlCol="0"/>
          <a:lstStyle/>
          <a:p>
            <a:pPr defTabSz="829178"/>
            <a:endParaRPr sz="1632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9603-8E93-7D71-B66F-F7A8D20D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48" y="89154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Why are questions of proportionality so critical? 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A0480-7719-1FE9-A171-3EA4320C3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2200" dirty="0"/>
              <a:t>Welsh data linkage studies which linked maternity records to care proceedings for 1000+ mothers and babies</a:t>
            </a:r>
          </a:p>
          <a:p>
            <a:r>
              <a:rPr lang="en-US" sz="2400" dirty="0"/>
              <a:t>The majority babies in care proceedings were born full-term and healthy based on screening checks at birth (85%) </a:t>
            </a:r>
          </a:p>
          <a:p>
            <a:r>
              <a:rPr lang="en-US" sz="2400" dirty="0"/>
              <a:t>Pregnancy concealment was rare (6%)</a:t>
            </a:r>
          </a:p>
          <a:p>
            <a:r>
              <a:rPr lang="en-US" sz="2400" dirty="0"/>
              <a:t>31% were first time mothers</a:t>
            </a:r>
          </a:p>
          <a:p>
            <a:pPr marL="0" indent="0">
              <a:buNone/>
            </a:pPr>
            <a:endParaRPr lang="en-US" sz="1200" dirty="0"/>
          </a:p>
          <a:p>
            <a:pPr marL="514350" indent="-514350">
              <a:buAutoNum type="arabicPeriod"/>
            </a:pPr>
            <a:endParaRPr lang="en-US" sz="1200" dirty="0"/>
          </a:p>
        </p:txBody>
      </p:sp>
      <p:pic>
        <p:nvPicPr>
          <p:cNvPr id="7" name="Picture 6" descr="A close-up of a baby's hand&#10;&#10;AI-generated content may be incorrect.">
            <a:extLst>
              <a:ext uri="{FF2B5EF4-FFF2-40B4-BE49-F238E27FC236}">
                <a16:creationId xmlns:a16="http://schemas.microsoft.com/office/drawing/2014/main" id="{2770C60F-9C16-DC26-7D6E-5CA036B6BA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14" r="19337" b="2"/>
          <a:stretch>
            <a:fillRect/>
          </a:stretch>
        </p:blipFill>
        <p:spPr>
          <a:xfrm>
            <a:off x="6099048" y="699524"/>
            <a:ext cx="5458968" cy="54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CAF8A-9466-2393-3F6D-4DCCF90B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Why are questions of proportionality so critical</a:t>
            </a:r>
            <a:r>
              <a:rPr lang="en-US" sz="4000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3F4F-9E6B-5794-D115-980128E11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18806"/>
            <a:ext cx="10168128" cy="4158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a proportion of new-born baby care cases – it is very clear that immediate removal at birth is the RIGHT decision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However – there is </a:t>
            </a:r>
            <a:r>
              <a:rPr lang="en-US" sz="2400" b="1" dirty="0"/>
              <a:t>an equal if not greater proportion of cases </a:t>
            </a:r>
            <a:r>
              <a:rPr lang="en-US" sz="2400" dirty="0"/>
              <a:t>– where it is far less clear: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A. How the parents will respond to the birth of the baby</a:t>
            </a:r>
          </a:p>
          <a:p>
            <a:r>
              <a:rPr lang="en-US" sz="2200" dirty="0"/>
              <a:t>B. Whether parents can/cannot respond to help and make the changes required        (</a:t>
            </a:r>
            <a:r>
              <a:rPr lang="en-US" sz="2200" i="1" dirty="0"/>
              <a:t>truncated assessment window and anticipatory harm</a:t>
            </a:r>
            <a:r>
              <a:rPr lang="en-US" sz="2200" dirty="0"/>
              <a:t>)</a:t>
            </a:r>
          </a:p>
          <a:p>
            <a:r>
              <a:rPr lang="en-US" sz="2200" dirty="0"/>
              <a:t>C. Assessment is not complete</a:t>
            </a:r>
          </a:p>
        </p:txBody>
      </p:sp>
    </p:spTree>
    <p:extLst>
      <p:ext uri="{BB962C8B-B14F-4D97-AF65-F5344CB8AC3E}">
        <p14:creationId xmlns:p14="http://schemas.microsoft.com/office/powerpoint/2010/main" val="421846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2A66D-1201-6BA4-8E3C-AA363028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Consistent Professional Concerns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ACDAC55-3901-EF86-9F0F-CECCD6B05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418928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75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rry image of a blue and green background&#10;&#10;AI-generated content may be incorrect.">
            <a:extLst>
              <a:ext uri="{FF2B5EF4-FFF2-40B4-BE49-F238E27FC236}">
                <a16:creationId xmlns:a16="http://schemas.microsoft.com/office/drawing/2014/main" id="{62D18381-67A4-56E3-8A8B-05083A5E4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56" b="31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305E1-6394-3E29-53DE-A1790037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3700" b="1"/>
            </a:br>
            <a:r>
              <a:rPr lang="en-US" sz="3700" b="1"/>
              <a:t>Specific professional challenges of proceedings at birth</a:t>
            </a:r>
            <a:endParaRPr lang="en-US" sz="37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BB5563-6C9C-B307-714E-91078CCE7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3773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440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1371</Words>
  <Application>Microsoft Macintosh PowerPoint</Application>
  <PresentationFormat>Widescreen</PresentationFormat>
  <Paragraphs>272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Founders Grotesk Regular</vt:lpstr>
      <vt:lpstr>Source Sans Pro</vt:lpstr>
      <vt:lpstr>Times New Roman</vt:lpstr>
      <vt:lpstr>Wingdings</vt:lpstr>
      <vt:lpstr>Office Theme</vt:lpstr>
      <vt:lpstr>PowerPoint Presentation</vt:lpstr>
      <vt:lpstr> A New-born Baby Protocol  for England &amp; Wales  A Research Perspective </vt:lpstr>
      <vt:lpstr>A welcome development</vt:lpstr>
      <vt:lpstr>Research highlight: same day hearings</vt:lpstr>
      <vt:lpstr>Research highlight: same day hearings</vt:lpstr>
      <vt:lpstr>Why are questions of proportionality so critical?  </vt:lpstr>
      <vt:lpstr>Why are questions of proportionality so critical?</vt:lpstr>
      <vt:lpstr>Consistent Professional Concerns</vt:lpstr>
      <vt:lpstr> Specific professional challenges of proceedings at birth</vt:lpstr>
      <vt:lpstr>What further system level changes are needed?</vt:lpstr>
      <vt:lpstr>Lessons from overseas…Norway </vt:lpstr>
      <vt:lpstr>Lessons from overseas… the US</vt:lpstr>
      <vt:lpstr>Lessons from overseas   New Zealand </vt:lpstr>
      <vt:lpstr> Book Launch: Online, 10th of June 5pm – 6.30pm  </vt:lpstr>
      <vt:lpstr>References (free open access)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New-born Baby Protocol for England and Wales</dc:title>
  <dc:creator>Broadhurst, Karen</dc:creator>
  <cp:lastModifiedBy>Leo Saunders</cp:lastModifiedBy>
  <cp:revision>25</cp:revision>
  <dcterms:created xsi:type="dcterms:W3CDTF">2026-05-17T18:30:05Z</dcterms:created>
  <dcterms:modified xsi:type="dcterms:W3CDTF">2026-05-20T18:24:59Z</dcterms:modified>
</cp:coreProperties>
</file>